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Archivo Light"/>
      <p:regular r:id="rId42"/>
      <p:bold r:id="rId43"/>
      <p:italic r:id="rId44"/>
      <p:boldItalic r:id="rId45"/>
    </p:embeddedFont>
    <p:embeddedFont>
      <p:font typeface="Roboto Medium"/>
      <p:regular r:id="rId46"/>
      <p:bold r:id="rId47"/>
      <p:italic r:id="rId48"/>
      <p:boldItalic r:id="rId49"/>
    </p:embeddedFont>
    <p:embeddedFont>
      <p:font typeface="Roboto"/>
      <p:regular r:id="rId50"/>
      <p:bold r:id="rId51"/>
      <p:italic r:id="rId52"/>
      <p:boldItalic r:id="rId53"/>
    </p:embeddedFont>
    <p:embeddedFont>
      <p:font typeface="Archivo Medium"/>
      <p:regular r:id="rId54"/>
      <p:bold r:id="rId55"/>
      <p:italic r:id="rId56"/>
      <p:boldItalic r:id="rId57"/>
    </p:embeddedFont>
    <p:embeddedFont>
      <p:font typeface="Archiv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85">
          <p15:clr>
            <a:srgbClr val="747775"/>
          </p15:clr>
        </p15:guide>
        <p15:guide id="2" orient="horz" pos="387">
          <p15:clr>
            <a:srgbClr val="747775"/>
          </p15:clr>
        </p15:guide>
        <p15:guide id="3" orient="horz" pos="2655">
          <p15:clr>
            <a:srgbClr val="747775"/>
          </p15:clr>
        </p15:guide>
        <p15:guide id="4" pos="264">
          <p15:clr>
            <a:srgbClr val="747775"/>
          </p15:clr>
        </p15:guide>
        <p15:guide id="5" pos="264">
          <p15:clr>
            <a:srgbClr val="747775"/>
          </p15:clr>
        </p15:guide>
        <p15:guide id="6" pos="220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94B9B9B-C7AD-4973-846E-5D13EC1C2C5A}">
  <a:tblStyle styleId="{994B9B9B-C7AD-4973-846E-5D13EC1C2C5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99744E6-BF32-445F-AC37-17788FFE70BC}"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85" orient="horz"/>
        <p:guide pos="387" orient="horz"/>
        <p:guide pos="2655" orient="horz"/>
        <p:guide pos="264"/>
        <p:guide pos="264"/>
        <p:guide pos="220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ArchivoLight-regular.fntdata"/><Relationship Id="rId41" Type="http://schemas.openxmlformats.org/officeDocument/2006/relationships/slide" Target="slides/slide35.xml"/><Relationship Id="rId44" Type="http://schemas.openxmlformats.org/officeDocument/2006/relationships/font" Target="fonts/ArchivoLight-italic.fntdata"/><Relationship Id="rId43" Type="http://schemas.openxmlformats.org/officeDocument/2006/relationships/font" Target="fonts/ArchivoLight-bold.fntdata"/><Relationship Id="rId46" Type="http://schemas.openxmlformats.org/officeDocument/2006/relationships/font" Target="fonts/RobotoMedium-regular.fntdata"/><Relationship Id="rId45" Type="http://schemas.openxmlformats.org/officeDocument/2006/relationships/font" Target="fonts/Archivo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Medium-italic.fntdata"/><Relationship Id="rId47" Type="http://schemas.openxmlformats.org/officeDocument/2006/relationships/font" Target="fonts/RobotoMedium-bold.fntdata"/><Relationship Id="rId49" Type="http://schemas.openxmlformats.org/officeDocument/2006/relationships/font" Target="fonts/RobotoMedium-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schemas.openxmlformats.org/officeDocument/2006/relationships/font" Target="fonts/Archiv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Archivo-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5.xml"/><Relationship Id="rId55" Type="http://schemas.openxmlformats.org/officeDocument/2006/relationships/font" Target="fonts/ArchivoMedium-bold.fntdata"/><Relationship Id="rId10" Type="http://schemas.openxmlformats.org/officeDocument/2006/relationships/slide" Target="slides/slide4.xml"/><Relationship Id="rId54" Type="http://schemas.openxmlformats.org/officeDocument/2006/relationships/font" Target="fonts/ArchivoMedium-regular.fntdata"/><Relationship Id="rId13" Type="http://schemas.openxmlformats.org/officeDocument/2006/relationships/slide" Target="slides/slide7.xml"/><Relationship Id="rId57" Type="http://schemas.openxmlformats.org/officeDocument/2006/relationships/font" Target="fonts/ArchivoMedium-boldItalic.fntdata"/><Relationship Id="rId12" Type="http://schemas.openxmlformats.org/officeDocument/2006/relationships/slide" Target="slides/slide6.xml"/><Relationship Id="rId56" Type="http://schemas.openxmlformats.org/officeDocument/2006/relationships/font" Target="fonts/ArchivoMedium-italic.fntdata"/><Relationship Id="rId15" Type="http://schemas.openxmlformats.org/officeDocument/2006/relationships/slide" Target="slides/slide9.xml"/><Relationship Id="rId59" Type="http://schemas.openxmlformats.org/officeDocument/2006/relationships/font" Target="fonts/Archivo-bold.fntdata"/><Relationship Id="rId14" Type="http://schemas.openxmlformats.org/officeDocument/2006/relationships/slide" Target="slides/slide8.xml"/><Relationship Id="rId58" Type="http://schemas.openxmlformats.org/officeDocument/2006/relationships/font" Target="fonts/Archiv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et.ycharts.com/resources/blog/the-best-performing-stocks-of-2024/"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et.ycharts.com/resources/blog/the-best-performing-stocks-of-2024/"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0a1ce5ebd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0a1ce5eb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32cc561c8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32cc561c8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1ba6ed4ac3_0_35:notes"/>
          <p:cNvSpPr txBox="1"/>
          <p:nvPr>
            <p:ph idx="1" type="body"/>
          </p:nvPr>
        </p:nvSpPr>
        <p:spPr>
          <a:xfrm>
            <a:off x="685800" y="4343393"/>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21ba6ed4ac3_0_35:notes"/>
          <p:cNvSpPr/>
          <p:nvPr>
            <p:ph idx="2" type="sldImg"/>
          </p:nvPr>
        </p:nvSpPr>
        <p:spPr>
          <a:xfrm>
            <a:off x="1140403" y="685776"/>
            <a:ext cx="4578000" cy="3428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ac6a65694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ac6a65694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rPr>
              <a:t>→</a:t>
            </a:r>
            <a:r>
              <a:rPr lang="en">
                <a:solidFill>
                  <a:schemeClr val="dk1"/>
                </a:solidFill>
              </a:rPr>
              <a:t> Don’t forget to expand and leverage the commentary provided in the speaker notes section for more details on each slide!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2ca3249f56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2ca3249f5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2ca3249f56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2ca3249f56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Index Total Returns for </a:t>
            </a:r>
            <a:r>
              <a:rPr lang="en">
                <a:solidFill>
                  <a:schemeClr val="dk1"/>
                </a:solidFill>
              </a:rPr>
              <a:t>Q4 2024:</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US Indices: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Dow Jones Industrial Average Total Return: +0.51%</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S&amp;P 500 Total Return: +2.07%</a:t>
            </a:r>
            <a:endParaRPr>
              <a:solidFill>
                <a:schemeClr val="dk1"/>
              </a:solidFill>
            </a:endParaRPr>
          </a:p>
          <a:p>
            <a:pPr indent="0" lvl="0" marL="0" rtl="0" algn="l">
              <a:lnSpc>
                <a:spcPct val="115000"/>
              </a:lnSpc>
              <a:spcBef>
                <a:spcPts val="0"/>
              </a:spcBef>
              <a:spcAft>
                <a:spcPts val="0"/>
              </a:spcAft>
              <a:buNone/>
            </a:pPr>
            <a:r>
              <a:rPr lang="en">
                <a:solidFill>
                  <a:schemeClr val="dk1"/>
                </a:solidFill>
              </a:rPr>
              <a:t>Nasdaq Composite Total Return: +6.17%</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Global Indices: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MSCI World Ex USA Total Return: -7.36%</a:t>
            </a:r>
            <a:endParaRPr>
              <a:solidFill>
                <a:schemeClr val="dk1"/>
              </a:solidFill>
            </a:endParaRPr>
          </a:p>
          <a:p>
            <a:pPr indent="0" lvl="0" marL="0" rtl="0" algn="l">
              <a:lnSpc>
                <a:spcPct val="115000"/>
              </a:lnSpc>
              <a:spcBef>
                <a:spcPts val="0"/>
              </a:spcBef>
              <a:spcAft>
                <a:spcPts val="0"/>
              </a:spcAft>
              <a:buNone/>
            </a:pPr>
            <a:r>
              <a:rPr lang="en">
                <a:solidFill>
                  <a:schemeClr val="dk1"/>
                </a:solidFill>
              </a:rPr>
              <a:t>MSCI Emerging Markets Total Return: -7.84%</a:t>
            </a:r>
            <a:endParaRPr>
              <a:solidFill>
                <a:schemeClr val="dk1"/>
              </a:solidFill>
            </a:endParaRPr>
          </a:p>
          <a:p>
            <a:pPr indent="0" lvl="0" marL="0" rtl="0" algn="l">
              <a:lnSpc>
                <a:spcPct val="115000"/>
              </a:lnSpc>
              <a:spcBef>
                <a:spcPts val="0"/>
              </a:spcBef>
              <a:spcAft>
                <a:spcPts val="0"/>
              </a:spcAft>
              <a:buNone/>
            </a:pPr>
            <a:r>
              <a:rPr lang="en">
                <a:solidFill>
                  <a:schemeClr val="dk1"/>
                </a:solidFill>
              </a:rPr>
              <a:t>MSCI EAFE Total Return: -8.06%</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ac5842ae6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ac5842ae6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L: TTM Index Returns, 12/31/2023 – 12/31/2024</a:t>
            </a:r>
            <a:r>
              <a:rPr lang="en"/>
              <a: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solidFill>
                  <a:schemeClr val="dk1"/>
                </a:solidFill>
              </a:rPr>
              <a:t>Nasdaq Composite Total Return: +29.57%</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S&amp;P 500 Total Return: +25.02%</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Dow Jones Industrial Average Total Return: +14.99%</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MSCI Emerging Markets Total Return: +8.05%</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MSCI World Ex USA Total Return: +5.26%</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MSCI EAFE Total Return: +4.35%</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 A market downturn in December pushed Developed Markets 9.5% off its five-year high, and Emerging Markets ended the year 16.6% below its high.</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32cc561c8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32cc561c8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Sector </a:t>
            </a:r>
            <a:r>
              <a:rPr lang="en">
                <a:solidFill>
                  <a:schemeClr val="dk1"/>
                </a:solidFill>
              </a:rPr>
              <a:t>Total Returns for Q4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Consumer Discretionary: +12.18%</a:t>
            </a:r>
            <a:endParaRPr>
              <a:solidFill>
                <a:schemeClr val="dk1"/>
              </a:solidFill>
            </a:endParaRPr>
          </a:p>
          <a:p>
            <a:pPr indent="0" lvl="0" marL="0" rtl="0" algn="l">
              <a:lnSpc>
                <a:spcPct val="115000"/>
              </a:lnSpc>
              <a:spcBef>
                <a:spcPts val="0"/>
              </a:spcBef>
              <a:spcAft>
                <a:spcPts val="0"/>
              </a:spcAft>
              <a:buNone/>
            </a:pPr>
            <a:r>
              <a:rPr lang="en">
                <a:solidFill>
                  <a:schemeClr val="dk1"/>
                </a:solidFill>
              </a:rPr>
              <a:t>Communication Services: +7.37%</a:t>
            </a:r>
            <a:endParaRPr>
              <a:solidFill>
                <a:schemeClr val="dk1"/>
              </a:solidFill>
            </a:endParaRPr>
          </a:p>
          <a:p>
            <a:pPr indent="0" lvl="0" marL="0" rtl="0" algn="l">
              <a:lnSpc>
                <a:spcPct val="115000"/>
              </a:lnSpc>
              <a:spcBef>
                <a:spcPts val="0"/>
              </a:spcBef>
              <a:spcAft>
                <a:spcPts val="0"/>
              </a:spcAft>
              <a:buNone/>
            </a:pPr>
            <a:r>
              <a:rPr lang="en">
                <a:solidFill>
                  <a:schemeClr val="dk1"/>
                </a:solidFill>
              </a:rPr>
              <a:t>Financials: +7.10%</a:t>
            </a:r>
            <a:endParaRPr>
              <a:solidFill>
                <a:schemeClr val="dk1"/>
              </a:solidFill>
            </a:endParaRPr>
          </a:p>
          <a:p>
            <a:pPr indent="0" lvl="0" marL="0" rtl="0" algn="l">
              <a:lnSpc>
                <a:spcPct val="115000"/>
              </a:lnSpc>
              <a:spcBef>
                <a:spcPts val="0"/>
              </a:spcBef>
              <a:spcAft>
                <a:spcPts val="0"/>
              </a:spcAft>
              <a:buNone/>
            </a:pPr>
            <a:r>
              <a:rPr lang="en">
                <a:solidFill>
                  <a:schemeClr val="dk1"/>
                </a:solidFill>
              </a:rPr>
              <a:t>Technology: +3.16%</a:t>
            </a:r>
            <a:endParaRPr>
              <a:solidFill>
                <a:schemeClr val="dk1"/>
              </a:solidFill>
            </a:endParaRPr>
          </a:p>
          <a:p>
            <a:pPr indent="0" lvl="0" marL="0" rtl="0" algn="l">
              <a:lnSpc>
                <a:spcPct val="115000"/>
              </a:lnSpc>
              <a:spcBef>
                <a:spcPts val="0"/>
              </a:spcBef>
              <a:spcAft>
                <a:spcPts val="0"/>
              </a:spcAft>
              <a:buNone/>
            </a:pPr>
            <a:r>
              <a:rPr lang="en">
                <a:solidFill>
                  <a:schemeClr val="dk1"/>
                </a:solidFill>
              </a:rPr>
              <a:t>Energy: -1.62%</a:t>
            </a:r>
            <a:endParaRPr>
              <a:solidFill>
                <a:schemeClr val="dk1"/>
              </a:solidFill>
            </a:endParaRPr>
          </a:p>
          <a:p>
            <a:pPr indent="0" lvl="0" marL="0" rtl="0" algn="l">
              <a:lnSpc>
                <a:spcPct val="115000"/>
              </a:lnSpc>
              <a:spcBef>
                <a:spcPts val="0"/>
              </a:spcBef>
              <a:spcAft>
                <a:spcPts val="0"/>
              </a:spcAft>
              <a:buNone/>
            </a:pPr>
            <a:r>
              <a:rPr lang="en">
                <a:solidFill>
                  <a:schemeClr val="dk1"/>
                </a:solidFill>
              </a:rPr>
              <a:t>Industrials: -2.23%</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Consumer Staples: -4.57%</a:t>
            </a:r>
            <a:endParaRPr>
              <a:solidFill>
                <a:schemeClr val="dk1"/>
              </a:solidFill>
            </a:endParaRPr>
          </a:p>
          <a:p>
            <a:pPr indent="0" lvl="0" marL="0" rtl="0" algn="l">
              <a:lnSpc>
                <a:spcPct val="115000"/>
              </a:lnSpc>
              <a:spcBef>
                <a:spcPts val="0"/>
              </a:spcBef>
              <a:spcAft>
                <a:spcPts val="0"/>
              </a:spcAft>
              <a:buNone/>
            </a:pPr>
            <a:r>
              <a:rPr lang="en">
                <a:solidFill>
                  <a:schemeClr val="dk1"/>
                </a:solidFill>
              </a:rPr>
              <a:t>Utilities: -5.53%</a:t>
            </a:r>
            <a:endParaRPr>
              <a:solidFill>
                <a:schemeClr val="dk1"/>
              </a:solidFill>
            </a:endParaRPr>
          </a:p>
          <a:p>
            <a:pPr indent="0" lvl="0" marL="0" rtl="0" algn="l">
              <a:lnSpc>
                <a:spcPct val="115000"/>
              </a:lnSpc>
              <a:spcBef>
                <a:spcPts val="0"/>
              </a:spcBef>
              <a:spcAft>
                <a:spcPts val="0"/>
              </a:spcAft>
              <a:buNone/>
            </a:pPr>
            <a:r>
              <a:rPr lang="en">
                <a:solidFill>
                  <a:schemeClr val="dk1"/>
                </a:solidFill>
              </a:rPr>
              <a:t>Real Estate: -7.98%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Health Care: -10.28%</a:t>
            </a:r>
            <a:endParaRPr>
              <a:solidFill>
                <a:schemeClr val="dk1"/>
              </a:solidFill>
            </a:endParaRPr>
          </a:p>
          <a:p>
            <a:pPr indent="0" lvl="0" marL="0" rtl="0" algn="l">
              <a:lnSpc>
                <a:spcPct val="115000"/>
              </a:lnSpc>
              <a:spcBef>
                <a:spcPts val="0"/>
              </a:spcBef>
              <a:spcAft>
                <a:spcPts val="0"/>
              </a:spcAft>
              <a:buNone/>
            </a:pPr>
            <a:r>
              <a:rPr lang="en">
                <a:solidFill>
                  <a:schemeClr val="dk1"/>
                </a:solidFill>
              </a:rPr>
              <a:t>Materials: -12.24%</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32cc561c8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32cc561c8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This table shows the performance of asset classes over different time frames.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US Growth was the best performing asset class on this heatmap with a 7.1% total return in Q4, placing it as the best performing asset class in the last 6M, 1Y, 3Y, 5Y, and 10Y. Commodities was the only negative asset class in Q3, but rebounded with a 3.8% total return in Q4 which puts it as the second-best performing asset class on this table.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Fixed income asset classes slipped due to spiking yields on the longer end of the curve. World exUSA, US Real Estate, and Emerging Markets took the biggest tumbles in Q4.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32cc561c8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32cc561c8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This visual shows historical quarterly asset class performance for the last 15 quarters.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Q4 2024 Total Returns: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Growth: +7.1%</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Commodities: +3.8%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S&amp;P 500: +2.4%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Small Caps: +0.3%</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Muni Bonds: -1.2%</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Value: -2.0%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Aggregate Bonds: -3.1%</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Treasuries: -3.1%</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World exUSA: -7.4%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Real Estate: -7.8%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Emerging Markets: -7.8%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32cc561c88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32cc561c88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This slide points out TTM total returns and max drawdowns of various risk vs. return strategies, including S&amp;P 500/Bloomberg US Aggregate allocations of 100/0, 80/20, 50/50, and 20/80.</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a:t>TTM Allocation Total Returns, 12/31/2023 – 12/31/2024:</a:t>
            </a:r>
            <a:endParaRPr/>
          </a:p>
          <a:p>
            <a:pPr indent="0" lvl="0" marL="0" rtl="0" algn="l">
              <a:lnSpc>
                <a:spcPct val="115000"/>
              </a:lnSpc>
              <a:spcBef>
                <a:spcPts val="0"/>
              </a:spcBef>
              <a:spcAft>
                <a:spcPts val="0"/>
              </a:spcAft>
              <a:buNone/>
            </a:pPr>
            <a:r>
              <a:rPr lang="en"/>
              <a:t>All-S&amp;P 500 Portfolio: +25.02%</a:t>
            </a:r>
            <a:endParaRPr/>
          </a:p>
          <a:p>
            <a:pPr indent="0" lvl="0" marL="0" rtl="0" algn="l">
              <a:lnSpc>
                <a:spcPct val="115000"/>
              </a:lnSpc>
              <a:spcBef>
                <a:spcPts val="0"/>
              </a:spcBef>
              <a:spcAft>
                <a:spcPts val="0"/>
              </a:spcAft>
              <a:buNone/>
            </a:pPr>
            <a:r>
              <a:rPr lang="en"/>
              <a:t>Aggressive (80/20): +20.01%</a:t>
            </a:r>
            <a:endParaRPr/>
          </a:p>
          <a:p>
            <a:pPr indent="0" lvl="0" marL="0" rtl="0" algn="l">
              <a:lnSpc>
                <a:spcPct val="115000"/>
              </a:lnSpc>
              <a:spcBef>
                <a:spcPts val="0"/>
              </a:spcBef>
              <a:spcAft>
                <a:spcPts val="0"/>
              </a:spcAft>
              <a:buNone/>
            </a:pPr>
            <a:r>
              <a:rPr lang="en"/>
              <a:t>Balanced (50/50): +15.13%</a:t>
            </a:r>
            <a:endParaRPr/>
          </a:p>
          <a:p>
            <a:pPr indent="0" lvl="0" marL="0" rtl="0" algn="l">
              <a:lnSpc>
                <a:spcPct val="115000"/>
              </a:lnSpc>
              <a:spcBef>
                <a:spcPts val="0"/>
              </a:spcBef>
              <a:spcAft>
                <a:spcPts val="0"/>
              </a:spcAft>
              <a:buNone/>
            </a:pPr>
            <a:r>
              <a:rPr lang="en"/>
              <a:t>Conservative (20/80): +5.75%</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ac5842ae6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ac5842ae6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 Style Box Total Returns for Q4 2024:</a:t>
            </a:r>
            <a:endParaRPr/>
          </a:p>
          <a:p>
            <a:pPr indent="0" lvl="0" marL="0" rtl="0" algn="l">
              <a:lnSpc>
                <a:spcPct val="115000"/>
              </a:lnSpc>
              <a:spcBef>
                <a:spcPts val="0"/>
              </a:spcBef>
              <a:spcAft>
                <a:spcPts val="0"/>
              </a:spcAft>
              <a:buClr>
                <a:schemeClr val="dk1"/>
              </a:buClr>
              <a:buSzPts val="1100"/>
              <a:buFont typeface="Arial"/>
              <a:buNone/>
            </a:pPr>
            <a:r>
              <a:rPr lang="en"/>
              <a:t>Large-Cap Growth: +7.07%</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Small-Cap Growth: +1.70%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Small-Cap Value: -1.06%</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Large-Cap Value: -1.98%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en"/>
              <a:t>R: Index Total Returns for Q4 2024:</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Russell 2000: +2.75%</a:t>
            </a:r>
            <a:endParaRPr/>
          </a:p>
          <a:p>
            <a:pPr indent="0" lvl="0" marL="0" rtl="0" algn="l">
              <a:lnSpc>
                <a:spcPct val="115000"/>
              </a:lnSpc>
              <a:spcBef>
                <a:spcPts val="0"/>
              </a:spcBef>
              <a:spcAft>
                <a:spcPts val="0"/>
              </a:spcAft>
              <a:buClr>
                <a:schemeClr val="dk1"/>
              </a:buClr>
              <a:buSzPts val="1100"/>
              <a:buFont typeface="Arial"/>
              <a:buNone/>
            </a:pPr>
            <a:r>
              <a:rPr lang="en"/>
              <a:t>Russell 1000: +0.33%</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ac5842ae6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ac5842ae6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S&amp;P 500 Valuations:</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en"/>
              <a:t>S&amp;P 500 CAPE Ratio: 37.92 </a:t>
            </a:r>
            <a:r>
              <a:rPr lang="en">
                <a:solidFill>
                  <a:schemeClr val="dk1"/>
                </a:solidFill>
              </a:rPr>
              <a:t>as of December 31st, 2024</a:t>
            </a:r>
            <a:r>
              <a:rPr lang="en"/>
              <a:t> (Above historical average of 17.54)</a:t>
            </a:r>
            <a:endParaRPr/>
          </a:p>
          <a:p>
            <a:pPr indent="0" lvl="0" marL="0" rtl="0" algn="l">
              <a:lnSpc>
                <a:spcPct val="115000"/>
              </a:lnSpc>
              <a:spcBef>
                <a:spcPts val="0"/>
              </a:spcBef>
              <a:spcAft>
                <a:spcPts val="0"/>
              </a:spcAft>
              <a:buClr>
                <a:schemeClr val="dk1"/>
              </a:buClr>
              <a:buSzPts val="1100"/>
              <a:buFont typeface="Arial"/>
              <a:buNone/>
            </a:pPr>
            <a:r>
              <a:rPr lang="en"/>
              <a:t>S&amp;P 500 P/E Ratio: 28.77 </a:t>
            </a:r>
            <a:r>
              <a:rPr lang="en">
                <a:solidFill>
                  <a:schemeClr val="dk1"/>
                </a:solidFill>
              </a:rPr>
              <a:t>as of </a:t>
            </a:r>
            <a:r>
              <a:rPr lang="en">
                <a:solidFill>
                  <a:schemeClr val="dk1"/>
                </a:solidFill>
              </a:rPr>
              <a:t>September 30th</a:t>
            </a:r>
            <a:r>
              <a:rPr lang="en">
                <a:solidFill>
                  <a:schemeClr val="dk1"/>
                </a:solidFill>
              </a:rPr>
              <a:t>, 2024</a:t>
            </a:r>
            <a:r>
              <a:rPr lang="en"/>
              <a:t> </a:t>
            </a:r>
            <a:r>
              <a:rPr lang="en">
                <a:solidFill>
                  <a:schemeClr val="dk1"/>
                </a:solidFill>
              </a:rPr>
              <a:t>(Above historical average of 24.38)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S&amp;P 500 Operating P/E Ratio: 25.49 as of </a:t>
            </a:r>
            <a:r>
              <a:rPr lang="en">
                <a:solidFill>
                  <a:schemeClr val="dk1"/>
                </a:solidFill>
              </a:rPr>
              <a:t>September 30th</a:t>
            </a:r>
            <a:r>
              <a:rPr lang="en">
                <a:solidFill>
                  <a:schemeClr val="dk1"/>
                </a:solidFill>
              </a:rPr>
              <a:t>, 2024 (Above historical average of 19.39)</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0a1ce5ebd3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0a1ce5ebd3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ac58f394b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ac58f394b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 As of December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Inflation Rate: 2.89%</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Core Inflation Rate: 3.24%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Consumer Price Index: 315.61</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 As of September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Average Hourly Earnings: 35.69 (all-time high)</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Real Average Hourly Earnings: 11.23 (-4.1% below its high set in April 2020)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Average Hourly Earnings YoY: +3.93%</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Real Average Hourly Earnings YoY: +0.99%</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ac58f394b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ac58f394b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 As of December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Total US Job Nonfarm Openings: 8.098M </a:t>
            </a:r>
            <a:r>
              <a:rPr i="1" lang="en">
                <a:solidFill>
                  <a:schemeClr val="dk1"/>
                </a:solidFill>
              </a:rPr>
              <a:t>(as of November 2024)</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Unemployment Rate: 4.10%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Labor Force Participation Rate: 62.50%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 As of November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Quits: 3.065M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Quits Rate: 1.90%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Layoffs and Discharges: 1.765M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Layoffs and Discharges Rate: 1.10%</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0a1ce5ebd3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0a1ce5ebd3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Latest values as of December 2024/Q4 2024:</a:t>
            </a:r>
            <a:endParaRPr>
              <a:solidFill>
                <a:schemeClr val="dk1"/>
              </a:solidFill>
            </a:endParaRPr>
          </a:p>
          <a:p>
            <a:pPr indent="0" lvl="0" marL="0" rtl="0" algn="l">
              <a:lnSpc>
                <a:spcPct val="115000"/>
              </a:lnSpc>
              <a:spcBef>
                <a:spcPts val="0"/>
              </a:spcBef>
              <a:spcAft>
                <a:spcPts val="0"/>
              </a:spcAft>
              <a:buNone/>
            </a:pPr>
            <a:r>
              <a:rPr lang="en">
                <a:solidFill>
                  <a:schemeClr val="dk1"/>
                </a:solidFill>
              </a:rPr>
              <a:t>10-2 Year Treasury Yield Spread: 0.33%</a:t>
            </a:r>
            <a:endParaRPr>
              <a:solidFill>
                <a:schemeClr val="dk1"/>
              </a:solidFill>
            </a:endParaRPr>
          </a:p>
          <a:p>
            <a:pPr indent="0" lvl="0" marL="0" rtl="0" algn="l">
              <a:lnSpc>
                <a:spcPct val="115000"/>
              </a:lnSpc>
              <a:spcBef>
                <a:spcPts val="0"/>
              </a:spcBef>
              <a:spcAft>
                <a:spcPts val="0"/>
              </a:spcAft>
              <a:buNone/>
            </a:pPr>
            <a:r>
              <a:rPr lang="en">
                <a:solidFill>
                  <a:schemeClr val="dk1"/>
                </a:solidFill>
              </a:rPr>
              <a:t>NY Fed Business Leaders Survey Current Business Activity: -5.2</a:t>
            </a:r>
            <a:endParaRPr>
              <a:solidFill>
                <a:schemeClr val="dk1"/>
              </a:solidFill>
            </a:endParaRPr>
          </a:p>
          <a:p>
            <a:pPr indent="0" lvl="0" marL="0" rtl="0" algn="l">
              <a:lnSpc>
                <a:spcPct val="115000"/>
              </a:lnSpc>
              <a:spcBef>
                <a:spcPts val="0"/>
              </a:spcBef>
              <a:spcAft>
                <a:spcPts val="0"/>
              </a:spcAft>
              <a:buNone/>
            </a:pPr>
            <a:r>
              <a:rPr lang="en">
                <a:solidFill>
                  <a:schemeClr val="dk1"/>
                </a:solidFill>
              </a:rPr>
              <a:t>Philly Fed Manufacturing Activity Index: -10.9</a:t>
            </a:r>
            <a:endParaRPr>
              <a:solidFill>
                <a:schemeClr val="dk1"/>
              </a:solidFill>
            </a:endParaRPr>
          </a:p>
          <a:p>
            <a:pPr indent="0" lvl="0" marL="0" rtl="0" algn="l">
              <a:lnSpc>
                <a:spcPct val="115000"/>
              </a:lnSpc>
              <a:spcBef>
                <a:spcPts val="0"/>
              </a:spcBef>
              <a:spcAft>
                <a:spcPts val="0"/>
              </a:spcAft>
              <a:buNone/>
            </a:pPr>
            <a:r>
              <a:rPr lang="en">
                <a:solidFill>
                  <a:schemeClr val="dk1"/>
                </a:solidFill>
              </a:rPr>
              <a:t>S&amp;P 500 Total Return: -2.41% for Q4 2024</a:t>
            </a:r>
            <a:endParaRPr>
              <a:solidFill>
                <a:schemeClr val="dk1"/>
              </a:solidFill>
            </a:endParaRPr>
          </a:p>
          <a:p>
            <a:pPr indent="0" lvl="0" marL="0" rtl="0" algn="l">
              <a:lnSpc>
                <a:spcPct val="115000"/>
              </a:lnSpc>
              <a:spcBef>
                <a:spcPts val="0"/>
              </a:spcBef>
              <a:spcAft>
                <a:spcPts val="0"/>
              </a:spcAft>
              <a:buNone/>
            </a:pPr>
            <a:r>
              <a:rPr lang="en">
                <a:solidFill>
                  <a:schemeClr val="dk1"/>
                </a:solidFill>
              </a:rPr>
              <a:t>US Index of Consumer Sentiment: 74.0</a:t>
            </a:r>
            <a:endParaRPr>
              <a:solidFill>
                <a:schemeClr val="dk1"/>
              </a:solidFill>
            </a:endParaRPr>
          </a:p>
          <a:p>
            <a:pPr indent="0" lvl="0" marL="0" rtl="0" algn="l">
              <a:lnSpc>
                <a:spcPct val="115000"/>
              </a:lnSpc>
              <a:spcBef>
                <a:spcPts val="0"/>
              </a:spcBef>
              <a:spcAft>
                <a:spcPts val="0"/>
              </a:spcAft>
              <a:buNone/>
            </a:pPr>
            <a:r>
              <a:rPr lang="en">
                <a:solidFill>
                  <a:schemeClr val="dk1"/>
                </a:solidFill>
              </a:rPr>
              <a:t>US Change in Business Inventories YoY: +2.62%</a:t>
            </a:r>
            <a:endParaRPr>
              <a:solidFill>
                <a:schemeClr val="dk1"/>
              </a:solidFill>
            </a:endParaRPr>
          </a:p>
          <a:p>
            <a:pPr indent="0" lvl="0" marL="0" rtl="0" algn="l">
              <a:lnSpc>
                <a:spcPct val="115000"/>
              </a:lnSpc>
              <a:spcBef>
                <a:spcPts val="0"/>
              </a:spcBef>
              <a:spcAft>
                <a:spcPts val="0"/>
              </a:spcAft>
              <a:buNone/>
            </a:pPr>
            <a:r>
              <a:rPr lang="en">
                <a:solidFill>
                  <a:schemeClr val="dk1"/>
                </a:solidFill>
              </a:rPr>
              <a:t>US Housing Starts (TTM total): 16.375M</a:t>
            </a:r>
            <a:endParaRPr>
              <a:solidFill>
                <a:schemeClr val="dk1"/>
              </a:solidFill>
            </a:endParaRPr>
          </a:p>
          <a:p>
            <a:pPr indent="0" lvl="0" marL="0" rtl="0" algn="l">
              <a:lnSpc>
                <a:spcPct val="115000"/>
              </a:lnSpc>
              <a:spcBef>
                <a:spcPts val="0"/>
              </a:spcBef>
              <a:spcAft>
                <a:spcPts val="0"/>
              </a:spcAft>
              <a:buNone/>
            </a:pPr>
            <a:r>
              <a:rPr lang="en">
                <a:solidFill>
                  <a:schemeClr val="dk1"/>
                </a:solidFill>
              </a:rPr>
              <a:t>US Building Permits (TTM total): 17.545M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Change in Retail Sales YoY: +4.17%</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Last four quarters: The green/red arrows to the left of each cell indicate a higher/lower change in that indicator’s value from the previous quarter</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2013-2024: The green/red arrows to the left of each cell indicate a higher/lower change in that indicator’s value from the previous year</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ac58f394b9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ac58f394b9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 As of Q3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GDP: $29.37T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Real GDP: $23.40T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GDP % change, Q2 to Q3: 5.00%</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 As of Q3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Public Debt: $35.46T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Public Debt as a Percent of GDP: 120.7%</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32cc561c8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32cc561c8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shows the US trade activity through Q3 2024 (the latest data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t>
            </a:r>
            <a:endParaRPr/>
          </a:p>
          <a:p>
            <a:pPr indent="0" lvl="0" marL="0" rtl="0" algn="l">
              <a:spcBef>
                <a:spcPts val="0"/>
              </a:spcBef>
              <a:spcAft>
                <a:spcPts val="0"/>
              </a:spcAft>
              <a:buNone/>
            </a:pPr>
            <a:r>
              <a:rPr lang="en"/>
              <a:t>US Exports of Goods and Services: $809.83B</a:t>
            </a:r>
            <a:endParaRPr/>
          </a:p>
          <a:p>
            <a:pPr indent="0" lvl="0" marL="0" rtl="0" algn="l">
              <a:spcBef>
                <a:spcPts val="0"/>
              </a:spcBef>
              <a:spcAft>
                <a:spcPts val="0"/>
              </a:spcAft>
              <a:buNone/>
            </a:pPr>
            <a:r>
              <a:rPr lang="en"/>
              <a:t>US Imports of Goods and Services: $1.043T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t>
            </a:r>
            <a:endParaRPr/>
          </a:p>
          <a:p>
            <a:pPr indent="0" lvl="0" marL="0" rtl="0" algn="l">
              <a:spcBef>
                <a:spcPts val="0"/>
              </a:spcBef>
              <a:spcAft>
                <a:spcPts val="0"/>
              </a:spcAft>
              <a:buNone/>
            </a:pPr>
            <a:r>
              <a:rPr lang="en"/>
              <a:t>US Trade Balance between Goods and Services: -$233.58B</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table at the bottom shows trade activity </a:t>
            </a:r>
            <a:r>
              <a:rPr lang="en">
                <a:solidFill>
                  <a:schemeClr val="dk1"/>
                </a:solidFill>
              </a:rPr>
              <a:t>between the USA and other key partners for Q3 2024. For example, the US saw $141.7B worth of combined goods and services </a:t>
            </a:r>
            <a:r>
              <a:rPr i="1" lang="en">
                <a:solidFill>
                  <a:schemeClr val="dk1"/>
                </a:solidFill>
              </a:rPr>
              <a:t>imports</a:t>
            </a:r>
            <a:r>
              <a:rPr lang="en">
                <a:solidFill>
                  <a:schemeClr val="dk1"/>
                </a:solidFill>
              </a:rPr>
              <a:t> from Mexico in Q3 2024, which is 7.2% more than that same figure a year ago from Q3 2023.</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32cc561c8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32cc561c8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 As of December 31st, 2024:</a:t>
            </a:r>
            <a:endParaRPr>
              <a:solidFill>
                <a:schemeClr val="dk1"/>
              </a:solidFill>
            </a:endParaRPr>
          </a:p>
          <a:p>
            <a:pPr indent="0" lvl="0" marL="0" rtl="0" algn="l">
              <a:spcBef>
                <a:spcPts val="0"/>
              </a:spcBef>
              <a:spcAft>
                <a:spcPts val="0"/>
              </a:spcAft>
              <a:buNone/>
            </a:pPr>
            <a:r>
              <a:rPr lang="en">
                <a:solidFill>
                  <a:schemeClr val="dk1"/>
                </a:solidFill>
              </a:rPr>
              <a:t>15-Year Mortgage Rate: 6.00%</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30-Year Mortgage Rate: 6.85%</a:t>
            </a:r>
            <a:endParaRPr>
              <a:solidFill>
                <a:schemeClr val="dk1"/>
              </a:solidFill>
            </a:endParaRPr>
          </a:p>
          <a:p>
            <a:pPr indent="0" lvl="0" marL="0" rtl="0" algn="l">
              <a:spcBef>
                <a:spcPts val="0"/>
              </a:spcBef>
              <a:spcAft>
                <a:spcPts val="0"/>
              </a:spcAft>
              <a:buNone/>
            </a:pPr>
            <a:r>
              <a:rPr lang="en">
                <a:solidFill>
                  <a:schemeClr val="dk1"/>
                </a:solidFill>
              </a:rPr>
              <a:t>US Mortgage Originations: $429.00B </a:t>
            </a:r>
            <a:r>
              <a:rPr i="1" lang="en">
                <a:solidFill>
                  <a:schemeClr val="dk1"/>
                </a:solidFill>
              </a:rPr>
              <a:t>(as of Q2 2024)</a:t>
            </a:r>
            <a:endParaRPr i="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 Mortgage Originations, Refinance Share: 21.68% </a:t>
            </a:r>
            <a:r>
              <a:rPr i="1" lang="en">
                <a:solidFill>
                  <a:schemeClr val="dk1"/>
                </a:solidFill>
              </a:rPr>
              <a:t>(as of Q2 2024)</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 NAHB/Wells Fargo data as of December 31st, 2024:</a:t>
            </a:r>
            <a:endParaRPr>
              <a:solidFill>
                <a:schemeClr val="dk1"/>
              </a:solidFill>
            </a:endParaRPr>
          </a:p>
          <a:p>
            <a:pPr indent="0" lvl="0" marL="0" rtl="0" algn="l">
              <a:spcBef>
                <a:spcPts val="0"/>
              </a:spcBef>
              <a:spcAft>
                <a:spcPts val="0"/>
              </a:spcAft>
              <a:buNone/>
            </a:pPr>
            <a:r>
              <a:rPr lang="en">
                <a:solidFill>
                  <a:schemeClr val="dk1"/>
                </a:solidFill>
              </a:rPr>
              <a:t>Traffic of Prospective Buyers: 31.00</a:t>
            </a:r>
            <a:endParaRPr>
              <a:solidFill>
                <a:schemeClr val="dk1"/>
              </a:solidFill>
            </a:endParaRPr>
          </a:p>
          <a:p>
            <a:pPr indent="0" lvl="0" marL="0" rtl="0" algn="l">
              <a:spcBef>
                <a:spcPts val="0"/>
              </a:spcBef>
              <a:spcAft>
                <a:spcPts val="0"/>
              </a:spcAft>
              <a:buNone/>
            </a:pPr>
            <a:r>
              <a:rPr lang="en">
                <a:solidFill>
                  <a:schemeClr val="dk1"/>
                </a:solidFill>
              </a:rPr>
              <a:t>Single-Family Homes Present Sales Conditions: 48.00</a:t>
            </a:r>
            <a:endParaRPr>
              <a:solidFill>
                <a:schemeClr val="dk1"/>
              </a:solidFill>
            </a:endParaRPr>
          </a:p>
          <a:p>
            <a:pPr indent="0" lvl="0" marL="0" rtl="0" algn="l">
              <a:spcBef>
                <a:spcPts val="0"/>
              </a:spcBef>
              <a:spcAft>
                <a:spcPts val="0"/>
              </a:spcAft>
              <a:buNone/>
            </a:pPr>
            <a:r>
              <a:rPr lang="en">
                <a:solidFill>
                  <a:schemeClr val="dk1"/>
                </a:solidFill>
              </a:rPr>
              <a:t>Single-Family Homes Sales Conditions in the Next Six Months: 66.00</a:t>
            </a:r>
            <a:endParaRPr>
              <a:solidFill>
                <a:schemeClr val="dk1"/>
              </a:solidFill>
            </a:endParaRPr>
          </a:p>
          <a:p>
            <a:pPr indent="0" lvl="0" marL="0" rtl="0" algn="l">
              <a:spcBef>
                <a:spcPts val="0"/>
              </a:spcBef>
              <a:spcAft>
                <a:spcPts val="0"/>
              </a:spcAft>
              <a:buNone/>
            </a:pPr>
            <a:r>
              <a:rPr lang="en">
                <a:solidFill>
                  <a:schemeClr val="dk1"/>
                </a:solidFill>
              </a:rPr>
              <a:t>US Housing Market Index: 46.00</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Table:</a:t>
            </a:r>
            <a:endParaRPr>
              <a:solidFill>
                <a:schemeClr val="dk1"/>
              </a:solidFill>
            </a:endParaRPr>
          </a:p>
          <a:p>
            <a:pPr indent="0" lvl="0" marL="0" rtl="0" algn="l">
              <a:spcBef>
                <a:spcPts val="0"/>
              </a:spcBef>
              <a:spcAft>
                <a:spcPts val="0"/>
              </a:spcAft>
              <a:buNone/>
            </a:pPr>
            <a:r>
              <a:rPr lang="en">
                <a:solidFill>
                  <a:schemeClr val="dk1"/>
                </a:solidFill>
              </a:rPr>
              <a:t>National Case-Shiller Home Price Index: 324.5 (10/31/2024)</a:t>
            </a:r>
            <a:endParaRPr>
              <a:solidFill>
                <a:schemeClr val="dk1"/>
              </a:solidFill>
            </a:endParaRPr>
          </a:p>
          <a:p>
            <a:pPr indent="0" lvl="0" marL="0" rtl="0" algn="l">
              <a:spcBef>
                <a:spcPts val="0"/>
              </a:spcBef>
              <a:spcAft>
                <a:spcPts val="0"/>
              </a:spcAft>
              <a:buNone/>
            </a:pPr>
            <a:r>
              <a:rPr lang="en">
                <a:solidFill>
                  <a:schemeClr val="dk1"/>
                </a:solidFill>
              </a:rPr>
              <a:t>US Housing Starts: 1,499 (12/31/2024)</a:t>
            </a:r>
            <a:endParaRPr>
              <a:solidFill>
                <a:schemeClr val="dk1"/>
              </a:solidFill>
            </a:endParaRPr>
          </a:p>
          <a:p>
            <a:pPr indent="0" lvl="0" marL="0" rtl="0" algn="l">
              <a:spcBef>
                <a:spcPts val="0"/>
              </a:spcBef>
              <a:spcAft>
                <a:spcPts val="0"/>
              </a:spcAft>
              <a:buNone/>
            </a:pPr>
            <a:r>
              <a:rPr lang="en">
                <a:solidFill>
                  <a:schemeClr val="dk1"/>
                </a:solidFill>
              </a:rPr>
              <a:t>US Building Permits: 1,483 (12/31/2024)</a:t>
            </a:r>
            <a:endParaRPr>
              <a:solidFill>
                <a:schemeClr val="dk1"/>
              </a:solidFill>
            </a:endParaRPr>
          </a:p>
          <a:p>
            <a:pPr indent="0" lvl="0" marL="0" rtl="0" algn="l">
              <a:spcBef>
                <a:spcPts val="0"/>
              </a:spcBef>
              <a:spcAft>
                <a:spcPts val="0"/>
              </a:spcAft>
              <a:buNone/>
            </a:pPr>
            <a:r>
              <a:rPr lang="en">
                <a:solidFill>
                  <a:schemeClr val="dk1"/>
                </a:solidFill>
              </a:rPr>
              <a:t>US New Single Family Houses Sold: 664 (11/30/2024)</a:t>
            </a:r>
            <a:endParaRPr>
              <a:solidFill>
                <a:schemeClr val="dk1"/>
              </a:solidFill>
            </a:endParaRPr>
          </a:p>
          <a:p>
            <a:pPr indent="0" lvl="0" marL="0" rtl="0" algn="l">
              <a:spcBef>
                <a:spcPts val="0"/>
              </a:spcBef>
              <a:spcAft>
                <a:spcPts val="0"/>
              </a:spcAft>
              <a:buNone/>
            </a:pPr>
            <a:r>
              <a:rPr lang="en">
                <a:solidFill>
                  <a:schemeClr val="dk1"/>
                </a:solidFill>
              </a:rPr>
              <a:t>US Pending Home Sales Index: 79 (11/30/2024)</a:t>
            </a:r>
            <a:endParaRPr>
              <a:solidFill>
                <a:schemeClr val="dk1"/>
              </a:solidFill>
            </a:endParaRPr>
          </a:p>
          <a:p>
            <a:pPr indent="0" lvl="0" marL="0" rtl="0" algn="l">
              <a:spcBef>
                <a:spcPts val="0"/>
              </a:spcBef>
              <a:spcAft>
                <a:spcPts val="0"/>
              </a:spcAft>
              <a:buNone/>
            </a:pPr>
            <a:r>
              <a:rPr lang="en">
                <a:solidFill>
                  <a:schemeClr val="dk1"/>
                </a:solidFill>
              </a:rPr>
              <a:t>30-Year Mortgage Rate: 6.85% (12/31/2024)</a:t>
            </a:r>
            <a:endParaRPr>
              <a:solidFill>
                <a:schemeClr val="dk1"/>
              </a:solidFill>
            </a:endParaRPr>
          </a:p>
          <a:p>
            <a:pPr indent="0" lvl="0" marL="0" rtl="0" algn="l">
              <a:spcBef>
                <a:spcPts val="0"/>
              </a:spcBef>
              <a:spcAft>
                <a:spcPts val="0"/>
              </a:spcAft>
              <a:buNone/>
            </a:pPr>
            <a:r>
              <a:rPr lang="en">
                <a:solidFill>
                  <a:schemeClr val="dk1"/>
                </a:solidFill>
              </a:rPr>
              <a:t>US New Households: 132,508 (9/30/2024)</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ac58f394b9_2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ac58f394b9_2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 As of November 30th, 2024:</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 Median Sales Price for New Houses Sold: $402,600</a:t>
            </a:r>
            <a:br>
              <a:rPr lang="en">
                <a:solidFill>
                  <a:schemeClr val="dk1"/>
                </a:solidFill>
              </a:rPr>
            </a:br>
            <a:r>
              <a:rPr lang="en">
                <a:solidFill>
                  <a:schemeClr val="dk1"/>
                </a:solidFill>
              </a:rPr>
              <a:t>US Existing Home Median Sales Price: $406,100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 As of </a:t>
            </a:r>
            <a:r>
              <a:rPr lang="en">
                <a:solidFill>
                  <a:schemeClr val="dk1"/>
                </a:solidFill>
              </a:rPr>
              <a:t>November 30th, 2024</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 New Single Family Houses Sold: 664K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 Existing Home Sales: 4.15M</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ec92b4758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ec92b4758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 of December 31st, 2024:</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 ISM Manufacturing PMI: 49.30</a:t>
            </a:r>
            <a:br>
              <a:rPr lang="en">
                <a:solidFill>
                  <a:schemeClr val="dk1"/>
                </a:solidFill>
              </a:rPr>
            </a:br>
            <a:r>
              <a:rPr lang="en">
                <a:solidFill>
                  <a:schemeClr val="dk1"/>
                </a:solidFill>
              </a:rPr>
              <a:t>US ISM Services PMI: 54.10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a:t>
            </a:r>
            <a:r>
              <a:rPr lang="en">
                <a:solidFill>
                  <a:schemeClr val="dk1"/>
                </a:solidFill>
              </a:rPr>
              <a:t>ccording to Institute of Supply Management Purchasing Manager Indexes, the Manufacturing sector has only produced one reading above 50 since October 2022 (March 2024), while the Services sector has been advancing higher into expansion territory since July 2024.</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32cc561c88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32cc561c88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L: As of December 31st, 2024:</a:t>
            </a:r>
            <a:endParaRPr>
              <a:solidFill>
                <a:schemeClr val="dk1"/>
              </a:solidFill>
            </a:endParaRPr>
          </a:p>
          <a:p>
            <a:pPr indent="0" lvl="0" marL="0" rtl="0" algn="l">
              <a:lnSpc>
                <a:spcPct val="115000"/>
              </a:lnSpc>
              <a:spcBef>
                <a:spcPts val="0"/>
              </a:spcBef>
              <a:spcAft>
                <a:spcPts val="0"/>
              </a:spcAft>
              <a:buNone/>
            </a:pPr>
            <a:r>
              <a:rPr lang="en">
                <a:solidFill>
                  <a:schemeClr val="dk1"/>
                </a:solidFill>
              </a:rPr>
              <a:t>1Y US CPI % Change: 2.90%</a:t>
            </a:r>
            <a:endParaRPr>
              <a:solidFill>
                <a:schemeClr val="dk1"/>
              </a:solidFill>
            </a:endParaRPr>
          </a:p>
          <a:p>
            <a:pPr indent="0" lvl="0" marL="0" rtl="0" algn="l">
              <a:lnSpc>
                <a:spcPct val="115000"/>
              </a:lnSpc>
              <a:spcBef>
                <a:spcPts val="0"/>
              </a:spcBef>
              <a:spcAft>
                <a:spcPts val="0"/>
              </a:spcAft>
              <a:buNone/>
            </a:pPr>
            <a:r>
              <a:rPr lang="en">
                <a:solidFill>
                  <a:schemeClr val="dk1"/>
                </a:solidFill>
              </a:rPr>
              <a:t>1Y Purchasing Power of the Consumer Dollar % Change: -2.76%</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1Y ICE US Dollar Index Level % Change: 7.01%</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R: As of </a:t>
            </a:r>
            <a:r>
              <a:rPr lang="en">
                <a:solidFill>
                  <a:schemeClr val="dk1"/>
                </a:solidFill>
              </a:rPr>
              <a:t>December 31st, 2024</a:t>
            </a:r>
            <a:r>
              <a:rPr lang="en"/>
              <a:t>:</a:t>
            </a:r>
            <a:endParaRPr/>
          </a:p>
          <a:p>
            <a:pPr indent="0" lvl="0" marL="0" rtl="0" algn="l">
              <a:spcBef>
                <a:spcPts val="0"/>
              </a:spcBef>
              <a:spcAft>
                <a:spcPts val="0"/>
              </a:spcAft>
              <a:buNone/>
            </a:pPr>
            <a:r>
              <a:rPr lang="en"/>
              <a:t>1 USD = 0.966 EUR (0.966 TTM high, 0.894 TTM low)</a:t>
            </a:r>
            <a:endParaRPr/>
          </a:p>
          <a:p>
            <a:pPr indent="0" lvl="0" marL="0" rtl="0" algn="l">
              <a:spcBef>
                <a:spcPts val="0"/>
              </a:spcBef>
              <a:spcAft>
                <a:spcPts val="0"/>
              </a:spcAft>
              <a:buNone/>
            </a:pPr>
            <a:r>
              <a:rPr lang="en">
                <a:solidFill>
                  <a:schemeClr val="dk1"/>
                </a:solidFill>
              </a:rPr>
              <a:t>1 USD = 0.799 GBP (0.810 TTM high, 0.745 TTM low)</a:t>
            </a:r>
            <a:endParaRPr>
              <a:solidFill>
                <a:schemeClr val="dk1"/>
              </a:solidFill>
            </a:endParaRPr>
          </a:p>
          <a:p>
            <a:pPr indent="0" lvl="0" marL="0" rtl="0" algn="l">
              <a:spcBef>
                <a:spcPts val="0"/>
              </a:spcBef>
              <a:spcAft>
                <a:spcPts val="0"/>
              </a:spcAft>
              <a:buNone/>
            </a:pPr>
            <a:r>
              <a:rPr lang="en">
                <a:solidFill>
                  <a:schemeClr val="dk1"/>
                </a:solidFill>
              </a:rPr>
              <a:t>1 USD = 7.299 CNY (7.299 TTM high, 7.011 TTM low)</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USD = 157.37 JPY (161.73 TTM high, 140.66 TTM low)</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ac58f394b9_2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ac58f394b9_2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 As of November 2024:</a:t>
            </a:r>
            <a:endParaRPr>
              <a:solidFill>
                <a:schemeClr val="dk1"/>
              </a:solidFill>
            </a:endParaRPr>
          </a:p>
          <a:p>
            <a:pPr indent="0" lvl="0" marL="0" rtl="0" algn="l">
              <a:lnSpc>
                <a:spcPct val="115000"/>
              </a:lnSpc>
              <a:spcBef>
                <a:spcPts val="0"/>
              </a:spcBef>
              <a:spcAft>
                <a:spcPts val="0"/>
              </a:spcAft>
              <a:buNone/>
            </a:pPr>
            <a:r>
              <a:rPr lang="en">
                <a:solidFill>
                  <a:schemeClr val="dk1"/>
                </a:solidFill>
              </a:rPr>
              <a:t>US Personal Savings Rate: 4.30% (Below historical average of 8.58%)</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Total Consumer Credit Outstanding: $5.102T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 As of December 2024:</a:t>
            </a:r>
            <a:endParaRPr>
              <a:solidFill>
                <a:schemeClr val="dk1"/>
              </a:solidFill>
            </a:endParaRPr>
          </a:p>
          <a:p>
            <a:pPr indent="0" lvl="0" marL="0" rtl="0" algn="l">
              <a:lnSpc>
                <a:spcPct val="115000"/>
              </a:lnSpc>
              <a:spcBef>
                <a:spcPts val="0"/>
              </a:spcBef>
              <a:spcAft>
                <a:spcPts val="0"/>
              </a:spcAft>
              <a:buNone/>
            </a:pPr>
            <a:r>
              <a:rPr lang="en">
                <a:solidFill>
                  <a:schemeClr val="dk1"/>
                </a:solidFill>
              </a:rPr>
              <a:t>US Retail Sales YoY: 1.23%</a:t>
            </a:r>
            <a:endParaRPr>
              <a:solidFill>
                <a:schemeClr val="dk1"/>
              </a:solidFill>
            </a:endParaRPr>
          </a:p>
          <a:p>
            <a:pPr indent="0" lvl="0" marL="0" rtl="0" algn="l">
              <a:lnSpc>
                <a:spcPct val="115000"/>
              </a:lnSpc>
              <a:spcBef>
                <a:spcPts val="0"/>
              </a:spcBef>
              <a:spcAft>
                <a:spcPts val="0"/>
              </a:spcAft>
              <a:buNone/>
            </a:pPr>
            <a:r>
              <a:rPr lang="en">
                <a:solidFill>
                  <a:schemeClr val="dk1"/>
                </a:solidFill>
              </a:rPr>
              <a:t>US Real Retail Sales YoY: 4.17%</a:t>
            </a:r>
            <a:endParaRPr>
              <a:solidFill>
                <a:schemeClr val="dk1"/>
              </a:solidFill>
            </a:endParaRPr>
          </a:p>
          <a:p>
            <a:pPr indent="0" lvl="0" marL="0" rtl="0" algn="l">
              <a:lnSpc>
                <a:spcPct val="115000"/>
              </a:lnSpc>
              <a:spcBef>
                <a:spcPts val="0"/>
              </a:spcBef>
              <a:spcAft>
                <a:spcPts val="0"/>
              </a:spcAft>
              <a:buNone/>
            </a:pPr>
            <a:r>
              <a:rPr lang="en">
                <a:solidFill>
                  <a:schemeClr val="dk1"/>
                </a:solidFill>
              </a:rPr>
              <a:t>	Spread: 2.94%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US Index of Consumer Sentiment: 74.00</a:t>
            </a:r>
            <a:endParaRPr>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+3.9 points QoQ, 11.73 points below 30-year average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0a1ce5ebd3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0a1ce5ebd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ac58f394b9_2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ac58f394b9_2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
            </a:r>
            <a:endParaRPr/>
          </a:p>
          <a:p>
            <a:pPr indent="0" lvl="0" marL="0" rtl="0" algn="l">
              <a:spcBef>
                <a:spcPts val="0"/>
              </a:spcBef>
              <a:spcAft>
                <a:spcPts val="0"/>
              </a:spcAft>
              <a:buNone/>
            </a:pPr>
            <a:r>
              <a:rPr lang="en"/>
              <a:t>Effective Federal Funds Rate as of 12/31/2024: 4.33%</a:t>
            </a:r>
            <a:endParaRPr/>
          </a:p>
          <a:p>
            <a:pPr indent="0" lvl="0" marL="0" rtl="0" algn="l">
              <a:spcBef>
                <a:spcPts val="0"/>
              </a:spcBef>
              <a:spcAft>
                <a:spcPts val="0"/>
              </a:spcAft>
              <a:buNone/>
            </a:pPr>
            <a:r>
              <a:rPr lang="en"/>
              <a:t>Current Target Upper Limit Fed Funds Rate: 4.50%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R: As of December 31st, 2024:</a:t>
            </a:r>
            <a:endParaRPr>
              <a:solidFill>
                <a:schemeClr val="dk1"/>
              </a:solidFill>
            </a:endParaRPr>
          </a:p>
          <a:p>
            <a:pPr indent="0" lvl="0" marL="0" rtl="0" algn="l">
              <a:spcBef>
                <a:spcPts val="0"/>
              </a:spcBef>
              <a:spcAft>
                <a:spcPts val="0"/>
              </a:spcAft>
              <a:buNone/>
            </a:pPr>
            <a:r>
              <a:rPr lang="en">
                <a:solidFill>
                  <a:schemeClr val="dk1"/>
                </a:solidFill>
              </a:rPr>
              <a:t>S&amp;P 500 Level: 5881.63</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10-2 Year Treasury Yield Spread: 0.33%</a:t>
            </a:r>
            <a:r>
              <a:rPr lang="en">
                <a:solidFill>
                  <a:schemeClr val="dk1"/>
                </a:solidFill>
              </a:rPr>
              <a:t> (normalized on September 6th, 2024 after being inverted since July 6th, 2022)</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ac58f394b9_2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ac58f394b9_2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t>Duration:	12/31	9/30	QoQ ∆</a:t>
            </a:r>
            <a:endParaRPr u="sng"/>
          </a:p>
          <a:p>
            <a:pPr indent="0" lvl="0" marL="0" rtl="0" algn="l">
              <a:spcBef>
                <a:spcPts val="0"/>
              </a:spcBef>
              <a:spcAft>
                <a:spcPts val="0"/>
              </a:spcAft>
              <a:buClr>
                <a:schemeClr val="dk1"/>
              </a:buClr>
              <a:buSzPts val="1100"/>
              <a:buFont typeface="Arial"/>
              <a:buNone/>
            </a:pPr>
            <a:r>
              <a:rPr lang="en"/>
              <a:t>1 Month	4.40%	4.93%	-53 bps</a:t>
            </a:r>
            <a:endParaRPr/>
          </a:p>
          <a:p>
            <a:pPr indent="0" lvl="0" marL="0" rtl="0" algn="l">
              <a:spcBef>
                <a:spcPts val="0"/>
              </a:spcBef>
              <a:spcAft>
                <a:spcPts val="0"/>
              </a:spcAft>
              <a:buClr>
                <a:schemeClr val="dk1"/>
              </a:buClr>
              <a:buSzPts val="1100"/>
              <a:buFont typeface="Arial"/>
              <a:buNone/>
            </a:pPr>
            <a:r>
              <a:rPr lang="en"/>
              <a:t>3 Month	4.37%	4.73%	-36 bps</a:t>
            </a:r>
            <a:endParaRPr/>
          </a:p>
          <a:p>
            <a:pPr indent="0" lvl="0" marL="0" rtl="0" algn="l">
              <a:spcBef>
                <a:spcPts val="0"/>
              </a:spcBef>
              <a:spcAft>
                <a:spcPts val="0"/>
              </a:spcAft>
              <a:buClr>
                <a:schemeClr val="dk1"/>
              </a:buClr>
              <a:buSzPts val="1100"/>
              <a:buFont typeface="Arial"/>
              <a:buNone/>
            </a:pPr>
            <a:r>
              <a:rPr lang="en"/>
              <a:t>6 Month	4.24%	4.38%	-14 bps</a:t>
            </a:r>
            <a:endParaRPr/>
          </a:p>
          <a:p>
            <a:pPr indent="0" lvl="0" marL="0" rtl="0" algn="l">
              <a:spcBef>
                <a:spcPts val="0"/>
              </a:spcBef>
              <a:spcAft>
                <a:spcPts val="0"/>
              </a:spcAft>
              <a:buClr>
                <a:schemeClr val="dk1"/>
              </a:buClr>
              <a:buSzPts val="1100"/>
              <a:buFont typeface="Arial"/>
              <a:buNone/>
            </a:pPr>
            <a:r>
              <a:rPr lang="en"/>
              <a:t>1 Year Rate	4.16%	3.98%	18 bps</a:t>
            </a:r>
            <a:endParaRPr/>
          </a:p>
          <a:p>
            <a:pPr indent="0" lvl="0" marL="0" rtl="0" algn="l">
              <a:spcBef>
                <a:spcPts val="0"/>
              </a:spcBef>
              <a:spcAft>
                <a:spcPts val="0"/>
              </a:spcAft>
              <a:buClr>
                <a:schemeClr val="dk1"/>
              </a:buClr>
              <a:buSzPts val="1100"/>
              <a:buFont typeface="Arial"/>
              <a:buNone/>
            </a:pPr>
            <a:r>
              <a:rPr lang="en"/>
              <a:t>2 Year Rate	4.25%	3.66%	59 bps</a:t>
            </a:r>
            <a:endParaRPr/>
          </a:p>
          <a:p>
            <a:pPr indent="0" lvl="0" marL="0" rtl="0" algn="l">
              <a:spcBef>
                <a:spcPts val="0"/>
              </a:spcBef>
              <a:spcAft>
                <a:spcPts val="0"/>
              </a:spcAft>
              <a:buClr>
                <a:schemeClr val="dk1"/>
              </a:buClr>
              <a:buSzPts val="1100"/>
              <a:buFont typeface="Arial"/>
              <a:buNone/>
            </a:pPr>
            <a:r>
              <a:rPr lang="en"/>
              <a:t>3 Year Rate	4.27%	3.58%	69 bps</a:t>
            </a:r>
            <a:endParaRPr/>
          </a:p>
          <a:p>
            <a:pPr indent="0" lvl="0" marL="0" rtl="0" algn="l">
              <a:spcBef>
                <a:spcPts val="0"/>
              </a:spcBef>
              <a:spcAft>
                <a:spcPts val="0"/>
              </a:spcAft>
              <a:buClr>
                <a:schemeClr val="dk1"/>
              </a:buClr>
              <a:buSzPts val="1100"/>
              <a:buFont typeface="Arial"/>
              <a:buNone/>
            </a:pPr>
            <a:r>
              <a:rPr lang="en"/>
              <a:t>5 Year Rate	4.38%	3.58%	80 bps</a:t>
            </a:r>
            <a:endParaRPr/>
          </a:p>
          <a:p>
            <a:pPr indent="0" lvl="0" marL="0" rtl="0" algn="l">
              <a:spcBef>
                <a:spcPts val="0"/>
              </a:spcBef>
              <a:spcAft>
                <a:spcPts val="0"/>
              </a:spcAft>
              <a:buClr>
                <a:schemeClr val="dk1"/>
              </a:buClr>
              <a:buSzPts val="1100"/>
              <a:buFont typeface="Arial"/>
              <a:buNone/>
            </a:pPr>
            <a:r>
              <a:rPr lang="en"/>
              <a:t>10 Year	4.58%	3.81%	77 bps</a:t>
            </a:r>
            <a:endParaRPr/>
          </a:p>
          <a:p>
            <a:pPr indent="0" lvl="0" marL="0" rtl="0" algn="l">
              <a:spcBef>
                <a:spcPts val="0"/>
              </a:spcBef>
              <a:spcAft>
                <a:spcPts val="0"/>
              </a:spcAft>
              <a:buClr>
                <a:schemeClr val="dk1"/>
              </a:buClr>
              <a:buSzPts val="1100"/>
              <a:buFont typeface="Arial"/>
              <a:buNone/>
            </a:pPr>
            <a:r>
              <a:rPr lang="en"/>
              <a:t>20 Year	4.86%	4.19%	67 bps</a:t>
            </a:r>
            <a:endParaRPr/>
          </a:p>
          <a:p>
            <a:pPr indent="0" lvl="0" marL="0" rtl="0" algn="l">
              <a:spcBef>
                <a:spcPts val="0"/>
              </a:spcBef>
              <a:spcAft>
                <a:spcPts val="0"/>
              </a:spcAft>
              <a:buClr>
                <a:schemeClr val="dk1"/>
              </a:buClr>
              <a:buSzPts val="1100"/>
              <a:buFont typeface="Arial"/>
              <a:buNone/>
            </a:pPr>
            <a:r>
              <a:rPr lang="en"/>
              <a:t>30 Year	4.78%	4.14%	64 bps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ac58f394b9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ac58f394b9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dk1"/>
                </a:solidFill>
              </a:rPr>
              <a:t>Duration:	12/31	9/30	QoQ ∆</a:t>
            </a:r>
            <a:endParaRPr u="sng">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AAA Bond	4.92%	4.24%	68 bps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AA Bond	5.01%	4.37%	64 bps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Bond	5.22%	4.63%	59 bps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BBB Bond	5.55%	4.97%	58 bps</a:t>
            </a: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0a1ce5ebd3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0a1ce5ebd3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906b5b30d2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906b5b30d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297 S&amp;P 500 constituents posted negative returns in Q4 (59% of the index), with the biggest loser being Celanese Corp (CE) which plummeted 49.1% in Q4. Palantir Technologies (PLTR) was the S&amp;P 500’s biggest winner in Q4, surging 103.3% in the quarter.</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266063669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266063669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332</a:t>
            </a:r>
            <a:r>
              <a:rPr lang="en">
                <a:solidFill>
                  <a:schemeClr val="dk1"/>
                </a:solidFill>
              </a:rPr>
              <a:t> S&amp;P 500 constituents posted positive returns in 2024 (66% of the index), with the biggest winner being Palantir Technologies (PLTR) which soared 340.5% in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For Winners &amp; Losers of the Dow, Nasdaq, Russell 1000, and Russell 2000, check out our blog post on </a:t>
            </a:r>
            <a:r>
              <a:rPr lang="en" u="sng">
                <a:solidFill>
                  <a:schemeClr val="hlink"/>
                </a:solidFill>
                <a:hlinkClick r:id="rId2"/>
              </a:rPr>
              <a:t>The Best Performing Stocks of 2024</a:t>
            </a:r>
            <a:r>
              <a:rPr lang="en">
                <a:solidFill>
                  <a:schemeClr val="dk1"/>
                </a:solidFill>
              </a:rPr>
              <a:t>.</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fc4db0426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fc4db0426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Best-performing S&amp;P 500 stocks in 2024:</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Palantir Technologies Inc (PLTR): 340.5%</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Vistra Corp (VST): 257.9%</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NVIDIA Corp (NVDA): 171.2%</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United Airlines Holdings Inc (UAL): 135.3%</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Axon Enterprise Inc (AXON): 130.1%</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Texas Pacific Land Corp (TPL): 111.0%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Broadcom Inc (AVGO): 107.7%</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Targa Resources Corp (TRGP): 105.5%</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Howmet Aerospace Inc (HWM): 102.1%</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Constellation Energy Corp (CEG): 91.4%</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Best-performing NASDAQ stocks in 2024:</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AppLovin Corp (APP): 713.2%</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MicroStrategy Inc (MSTR): 358.5%</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Palantir Technologies Inc (PLTR): 340.5%</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NVIDIA Corp (NVDA): 171.2%</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Axon Enterprise Inc (AXON): 130.1%</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Broadcom Inc (AVGO): 107.7%</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Constellation Energy Corp (CEG): 91.4%</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Marvell Technology Inc (MRVL): 83.1%</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Netflix Inc (NFLX): 83.1%</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DoorDash Inc (DASH): 69.6%</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For best-performing stocks in the Dow, Russell 1000, and Russell 2000, check out our blog post on </a:t>
            </a:r>
            <a:r>
              <a:rPr lang="en" u="sng">
                <a:solidFill>
                  <a:schemeClr val="hlink"/>
                </a:solidFill>
                <a:hlinkClick r:id="rId2"/>
              </a:rPr>
              <a:t>The Best Performing Stocks of 2024</a:t>
            </a:r>
            <a:r>
              <a:rPr lang="en">
                <a:solidFill>
                  <a:schemeClr val="dk1"/>
                </a:solidFill>
              </a:rPr>
              <a:t>.</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ac58f394b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ac58f394b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L: SPY’s Top 10 Holdings comprise 2.69 percentage points more of </a:t>
            </a:r>
            <a:r>
              <a:rPr lang="en">
                <a:solidFill>
                  <a:schemeClr val="dk1"/>
                </a:solidFill>
              </a:rPr>
              <a:t>the S&amp;P 500-tracking ETF QoQ; at 37.32%, </a:t>
            </a:r>
            <a:r>
              <a:rPr lang="en"/>
              <a:t>this cohort makes up over a </a:t>
            </a:r>
            <a:r>
              <a:rPr lang="en"/>
              <a:t>third</a:t>
            </a:r>
            <a:r>
              <a:rPr lang="en"/>
              <a:t> of SPY in its entirety. Concentration in QQQ’s Top 10 Holdings grew by 0.2 </a:t>
            </a:r>
            <a:r>
              <a:rPr lang="en"/>
              <a:t>percentage</a:t>
            </a:r>
            <a:r>
              <a:rPr lang="en"/>
              <a:t> points QoQ, making up over half (51.08%) of the Nasdaq-indexed ETF.</a:t>
            </a:r>
            <a:endParaRPr/>
          </a:p>
          <a:p>
            <a:pPr indent="0" lvl="0" marL="0" rtl="0" algn="l">
              <a:lnSpc>
                <a:spcPct val="115000"/>
              </a:lnSpc>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R: The “Magnificent Seven”, sometimes referred to as the “S&amp;P 7”, is comprised of Apple (AAPL), Amazon.com (AMZN), Alphabet (GOOG, GOOGL), Meta Platforms (META), Microsoft (MSFT), NVIDIA (NVDA), and Tesla (TSLA). The S&amp;P 7 as a collective was up 10% in Q4 alone–and</a:t>
            </a:r>
            <a:r>
              <a:rPr lang="en">
                <a:solidFill>
                  <a:schemeClr val="dk1"/>
                </a:solidFill>
              </a:rPr>
              <a:t> 46.3% in 2024–whereas </a:t>
            </a:r>
            <a:r>
              <a:rPr lang="en">
                <a:solidFill>
                  <a:schemeClr val="dk1"/>
                </a:solidFill>
              </a:rPr>
              <a:t>the remaining constituents (the “S&amp;P 493”) fell 1.9% as a whole in Q4.</a:t>
            </a:r>
            <a:endParaRPr strike="sngStrike">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26fc6e1f4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26fc6e1f4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In our Q2 2024 Economic Update Deck, we </a:t>
            </a:r>
            <a:r>
              <a:rPr lang="en">
                <a:solidFill>
                  <a:schemeClr val="dk1"/>
                </a:solidFill>
              </a:rPr>
              <a:t>highlighted that </a:t>
            </a:r>
            <a:r>
              <a:rPr lang="en">
                <a:solidFill>
                  <a:schemeClr val="dk1"/>
                </a:solidFill>
              </a:rPr>
              <a:t>the US median sales price for existing homes was more expensive than that for new homes for</a:t>
            </a:r>
            <a:r>
              <a:rPr lang="en">
                <a:solidFill>
                  <a:schemeClr val="dk1"/>
                </a:solidFill>
              </a:rPr>
              <a:t> just the second time since December 1998 (the most historical data available for Existing Home Median Sales Prices)</a:t>
            </a:r>
            <a:r>
              <a:rPr lang="en">
                <a:solidFill>
                  <a:schemeClr val="dk1"/>
                </a:solidFill>
              </a:rPr>
              <a:t>. The only other time this occurrence took place was in June 2005, when existing home prices were $3,300 more expensive than new homes on a median basis.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T</a:t>
            </a:r>
            <a:r>
              <a:rPr lang="en">
                <a:solidFill>
                  <a:schemeClr val="dk1"/>
                </a:solidFill>
              </a:rPr>
              <a:t>he US median sales price for existing homes exceeded that of new homes four times in 2024:</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May 2024: $2,900 higher median sales price for existing homes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June 2024: $12,900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August 2024: $8,400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November 2024: $3,500</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0" name="Shape 50"/>
        <p:cNvGrpSpPr/>
        <p:nvPr/>
      </p:nvGrpSpPr>
      <p:grpSpPr>
        <a:xfrm>
          <a:off x="0" y="0"/>
          <a:ext cx="0" cy="0"/>
          <a:chOff x="0" y="0"/>
          <a:chExt cx="0" cy="0"/>
        </a:xfrm>
      </p:grpSpPr>
      <p:sp>
        <p:nvSpPr>
          <p:cNvPr id="51" name="Google Shape;51;p13"/>
          <p:cNvSpPr txBox="1"/>
          <p:nvPr>
            <p:ph type="title"/>
          </p:nvPr>
        </p:nvSpPr>
        <p:spPr>
          <a:xfrm>
            <a:off x="3108307" y="849851"/>
            <a:ext cx="2927400" cy="268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0" i="0" sz="1600">
                <a:solidFill>
                  <a:schemeClr val="lt1"/>
                </a:solidFill>
                <a:latin typeface="Roboto Medium"/>
                <a:ea typeface="Roboto Medium"/>
                <a:cs typeface="Roboto Medium"/>
                <a:sym typeface="Roboto Medium"/>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457200" y="1183004"/>
            <a:ext cx="82296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800"/>
              <a:buNone/>
              <a:defRPr/>
            </a:lvl1pPr>
            <a:lvl2pPr indent="-228600" lvl="1" marL="914400" rtl="0" algn="l">
              <a:spcBef>
                <a:spcPts val="1200"/>
              </a:spcBef>
              <a:spcAft>
                <a:spcPts val="0"/>
              </a:spcAft>
              <a:buSzPts val="1400"/>
              <a:buNone/>
              <a:defRPr/>
            </a:lvl2pPr>
            <a:lvl3pPr indent="-228600" lvl="2" marL="1371600" rtl="0" algn="l">
              <a:spcBef>
                <a:spcPts val="1200"/>
              </a:spcBef>
              <a:spcAft>
                <a:spcPts val="0"/>
              </a:spcAft>
              <a:buSzPts val="1400"/>
              <a:buNone/>
              <a:defRPr/>
            </a:lvl3pPr>
            <a:lvl4pPr indent="-228600" lvl="3" marL="1828800" rtl="0" algn="l">
              <a:spcBef>
                <a:spcPts val="1200"/>
              </a:spcBef>
              <a:spcAft>
                <a:spcPts val="0"/>
              </a:spcAft>
              <a:buSzPts val="1400"/>
              <a:buNone/>
              <a:defRPr/>
            </a:lvl4pPr>
            <a:lvl5pPr indent="-228600" lvl="4" marL="2286000" rtl="0" algn="l">
              <a:spcBef>
                <a:spcPts val="1200"/>
              </a:spcBef>
              <a:spcAft>
                <a:spcPts val="0"/>
              </a:spcAft>
              <a:buSzPts val="1400"/>
              <a:buNone/>
              <a:defRPr/>
            </a:lvl5pPr>
            <a:lvl6pPr indent="-228600" lvl="5" marL="2743200" rtl="0" algn="l">
              <a:spcBef>
                <a:spcPts val="1200"/>
              </a:spcBef>
              <a:spcAft>
                <a:spcPts val="0"/>
              </a:spcAft>
              <a:buSzPts val="1400"/>
              <a:buNone/>
              <a:defRPr/>
            </a:lvl6pPr>
            <a:lvl7pPr indent="-228600" lvl="6" marL="3200400" rtl="0" algn="l">
              <a:spcBef>
                <a:spcPts val="1200"/>
              </a:spcBef>
              <a:spcAft>
                <a:spcPts val="0"/>
              </a:spcAft>
              <a:buSzPts val="1400"/>
              <a:buNone/>
              <a:defRPr/>
            </a:lvl7pPr>
            <a:lvl8pPr indent="-228600" lvl="7" marL="3657600" rtl="0" algn="l">
              <a:spcBef>
                <a:spcPts val="1200"/>
              </a:spcBef>
              <a:spcAft>
                <a:spcPts val="0"/>
              </a:spcAft>
              <a:buSzPts val="1400"/>
              <a:buNone/>
              <a:defRPr/>
            </a:lvl8pPr>
            <a:lvl9pPr indent="-228600" lvl="8" marL="4114800" rtl="0" algn="l">
              <a:spcBef>
                <a:spcPts val="1200"/>
              </a:spcBef>
              <a:spcAft>
                <a:spcPts val="1200"/>
              </a:spcAft>
              <a:buSzPts val="1400"/>
              <a:buNone/>
              <a:defRPr/>
            </a:lvl9pPr>
          </a:lstStyle>
          <a:p/>
        </p:txBody>
      </p:sp>
      <p:sp>
        <p:nvSpPr>
          <p:cNvPr id="53" name="Google Shape;53;p1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4" name="Google Shape;54;p1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 name="Google Shape;55;p13"/>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rtl="0" algn="r">
              <a:spcBef>
                <a:spcPts val="0"/>
              </a:spcBef>
              <a:buNone/>
              <a:defRPr>
                <a:solidFill>
                  <a:srgbClr val="888888"/>
                </a:solidFill>
              </a:defRPr>
            </a:lvl1pPr>
            <a:lvl2pPr indent="0" lvl="1" rtl="0" algn="r">
              <a:spcBef>
                <a:spcPts val="0"/>
              </a:spcBef>
              <a:buNone/>
              <a:defRPr>
                <a:solidFill>
                  <a:srgbClr val="888888"/>
                </a:solidFill>
              </a:defRPr>
            </a:lvl2pPr>
            <a:lvl3pPr indent="0" lvl="2" rtl="0" algn="r">
              <a:spcBef>
                <a:spcPts val="0"/>
              </a:spcBef>
              <a:buNone/>
              <a:defRPr>
                <a:solidFill>
                  <a:srgbClr val="888888"/>
                </a:solidFill>
              </a:defRPr>
            </a:lvl3pPr>
            <a:lvl4pPr indent="0" lvl="3" rtl="0" algn="r">
              <a:spcBef>
                <a:spcPts val="0"/>
              </a:spcBef>
              <a:buNone/>
              <a:defRPr>
                <a:solidFill>
                  <a:srgbClr val="888888"/>
                </a:solidFill>
              </a:defRPr>
            </a:lvl4pPr>
            <a:lvl5pPr indent="0" lvl="4" rtl="0" algn="r">
              <a:spcBef>
                <a:spcPts val="0"/>
              </a:spcBef>
              <a:buNone/>
              <a:defRPr>
                <a:solidFill>
                  <a:srgbClr val="888888"/>
                </a:solidFill>
              </a:defRPr>
            </a:lvl5pPr>
            <a:lvl6pPr indent="0" lvl="5" rtl="0" algn="r">
              <a:spcBef>
                <a:spcPts val="0"/>
              </a:spcBef>
              <a:buNone/>
              <a:defRPr>
                <a:solidFill>
                  <a:srgbClr val="888888"/>
                </a:solidFill>
              </a:defRPr>
            </a:lvl6pPr>
            <a:lvl7pPr indent="0" lvl="6" rtl="0" algn="r">
              <a:spcBef>
                <a:spcPts val="0"/>
              </a:spcBef>
              <a:buNone/>
              <a:defRPr>
                <a:solidFill>
                  <a:srgbClr val="888888"/>
                </a:solidFill>
              </a:defRPr>
            </a:lvl7pPr>
            <a:lvl8pPr indent="0" lvl="7" rtl="0" algn="r">
              <a:spcBef>
                <a:spcPts val="0"/>
              </a:spcBef>
              <a:buNone/>
              <a:defRPr>
                <a:solidFill>
                  <a:srgbClr val="888888"/>
                </a:solidFill>
              </a:defRPr>
            </a:lvl8pPr>
            <a:lvl9pPr indent="0" lvl="8"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Archivo"/>
              <a:buNone/>
              <a:defRPr b="1" sz="2800">
                <a:solidFill>
                  <a:schemeClr val="dk1"/>
                </a:solidFill>
                <a:latin typeface="Archivo"/>
                <a:ea typeface="Archivo"/>
                <a:cs typeface="Archivo"/>
                <a:sym typeface="Archivo"/>
              </a:defRPr>
            </a:lvl1pPr>
            <a:lvl2pPr lvl="1">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2pPr>
            <a:lvl3pPr lvl="2">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3pPr>
            <a:lvl4pPr lvl="3">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4pPr>
            <a:lvl5pPr lvl="4">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5pPr>
            <a:lvl6pPr lvl="5">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6pPr>
            <a:lvl7pPr lvl="6">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7pPr>
            <a:lvl8pPr lvl="7">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8pPr>
            <a:lvl9pPr lvl="8">
              <a:spcBef>
                <a:spcPts val="0"/>
              </a:spcBef>
              <a:spcAft>
                <a:spcPts val="0"/>
              </a:spcAft>
              <a:buClr>
                <a:schemeClr val="dk1"/>
              </a:buClr>
              <a:buSzPts val="2800"/>
              <a:buFont typeface="Archivo"/>
              <a:buNone/>
              <a:defRPr sz="2800">
                <a:solidFill>
                  <a:schemeClr val="dk1"/>
                </a:solidFill>
                <a:latin typeface="Archivo"/>
                <a:ea typeface="Archivo"/>
                <a:cs typeface="Archivo"/>
                <a:sym typeface="Archiv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Archivo"/>
              <a:buChar char="●"/>
              <a:defRPr sz="1800">
                <a:solidFill>
                  <a:schemeClr val="dk2"/>
                </a:solidFill>
                <a:latin typeface="Archivo"/>
                <a:ea typeface="Archivo"/>
                <a:cs typeface="Archivo"/>
                <a:sym typeface="Archivo"/>
              </a:defRPr>
            </a:lvl1pPr>
            <a:lvl2pPr indent="-317500" lvl="1" marL="9144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2pPr>
            <a:lvl3pPr indent="-317500" lvl="2" marL="13716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3pPr>
            <a:lvl4pPr indent="-317500" lvl="3" marL="18288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4pPr>
            <a:lvl5pPr indent="-317500" lvl="4" marL="22860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5pPr>
            <a:lvl6pPr indent="-317500" lvl="5" marL="27432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6pPr>
            <a:lvl7pPr indent="-317500" lvl="6" marL="32004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7pPr>
            <a:lvl8pPr indent="-317500" lvl="7" marL="36576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8pPr>
            <a:lvl9pPr indent="-317500" lvl="8" marL="4114800">
              <a:lnSpc>
                <a:spcPct val="115000"/>
              </a:lnSpc>
              <a:spcBef>
                <a:spcPts val="0"/>
              </a:spcBef>
              <a:spcAft>
                <a:spcPts val="0"/>
              </a:spcAft>
              <a:buClr>
                <a:schemeClr val="dk2"/>
              </a:buClr>
              <a:buSzPts val="1400"/>
              <a:buFont typeface="Archivo"/>
              <a:buChar char="■"/>
              <a:defRPr>
                <a:solidFill>
                  <a:schemeClr val="dk2"/>
                </a:solidFill>
                <a:latin typeface="Archivo"/>
                <a:ea typeface="Archivo"/>
                <a:cs typeface="Archivo"/>
                <a:sym typeface="Archiv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hyperlink" Target="https://get.ycharts.com/request-a-demo/?utm_source=Econ_Deck&amp;utm_medium=Original_Research&amp;utm_campaign=Econ_Deck&amp;utm_content=Hubspot_CTA" TargetMode="External"/><Relationship Id="rId13" Type="http://schemas.openxmlformats.org/officeDocument/2006/relationships/image" Target="../media/image2.png"/><Relationship Id="rId12" Type="http://schemas.openxmlformats.org/officeDocument/2006/relationships/hyperlink" Target="https://ycharts.com/start_trial?utm_source=Econ_Deck&amp;utm_medium=Original_Research&amp;utm_campaign=Econ_Deck&amp;utm_content=Hubspot_CTA" TargetMode="External"/><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hyperlink" Target="https://go.ycharts.com/hubfs/YCharts_Economic_Summary_Deck_Q4_2024.pdf?utm_source=Econ_Deck&amp;utm_medium=Original_Research&amp;utm_campaign=Econ_Deck&amp;utm_content=Hubspot_CTA" TargetMode="External"/><Relationship Id="rId9" Type="http://schemas.openxmlformats.org/officeDocument/2006/relationships/hyperlink" Target="https://get.ycharts.com/request-a-demo/?utm_source=Econ_Deck&amp;utm_medium=Original_Research&amp;utm_campaign=Econ_Deck&amp;utm_content=Hubspot_CTA" TargetMode="External"/><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13.png"/><Relationship Id="rId8" Type="http://schemas.openxmlformats.org/officeDocument/2006/relationships/hyperlink" Target="https://ycharts.com/start_trial?utm_source=Econ_Deck&amp;utm_medium=Original_Research&amp;utm_campaign=Econ_Deck&amp;utm_content=Hubspot_CT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4.png"/><Relationship Id="rId4" Type="http://schemas.openxmlformats.org/officeDocument/2006/relationships/image" Target="../media/image1.png"/><Relationship Id="rId9" Type="http://schemas.openxmlformats.org/officeDocument/2006/relationships/slide" Target="/ppt/slides/slide29.xml"/><Relationship Id="rId5" Type="http://schemas.openxmlformats.org/officeDocument/2006/relationships/image" Target="../media/image7.png"/><Relationship Id="rId6" Type="http://schemas.openxmlformats.org/officeDocument/2006/relationships/slide" Target="/ppt/slides/slide5.xml"/><Relationship Id="rId7" Type="http://schemas.openxmlformats.org/officeDocument/2006/relationships/slide" Target="/ppt/slides/slide14.xml"/><Relationship Id="rId8" Type="http://schemas.openxmlformats.org/officeDocument/2006/relationships/slide" Target="/ppt/slides/slide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4.png"/><Relationship Id="rId4" Type="http://schemas.openxmlformats.org/officeDocument/2006/relationships/image" Target="../media/image1.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mc83rc9n" TargetMode="External"/><Relationship Id="rId4" Type="http://schemas.openxmlformats.org/officeDocument/2006/relationships/image" Target="../media/image8.png"/><Relationship Id="rId5" Type="http://schemas.openxmlformats.org/officeDocument/2006/relationships/hyperlink" Target="https://tinyurl.com/mrya9hhj" TargetMode="External"/><Relationship Id="rId6" Type="http://schemas.openxmlformats.org/officeDocument/2006/relationships/image" Target="../media/image58.png"/><Relationship Id="rId7"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tinyurl.com/bdf2fhzm" TargetMode="External"/><Relationship Id="rId4" Type="http://schemas.openxmlformats.org/officeDocument/2006/relationships/image" Target="../media/image8.png"/><Relationship Id="rId5" Type="http://schemas.openxmlformats.org/officeDocument/2006/relationships/hyperlink" Target="https://tinyurl.com/44tda4uj" TargetMode="External"/><Relationship Id="rId6" Type="http://schemas.openxmlformats.org/officeDocument/2006/relationships/image" Target="../media/image12.png"/><Relationship Id="rId7"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tinyurl.com/3dmzfn9z" TargetMode="External"/><Relationship Id="rId4" Type="http://schemas.openxmlformats.org/officeDocument/2006/relationships/image" Target="../media/image8.png"/><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hyperlink" Target="mailto:support@ycharts.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tinyurl.com/bdcu277n" TargetMode="External"/><Relationship Id="rId4" Type="http://schemas.openxmlformats.org/officeDocument/2006/relationships/image" Target="../media/image8.png"/><Relationship Id="rId5" Type="http://schemas.openxmlformats.org/officeDocument/2006/relationships/hyperlink" Target="https://tinyurl.com/4kc75fs7" TargetMode="External"/><Relationship Id="rId6" Type="http://schemas.openxmlformats.org/officeDocument/2006/relationships/image" Target="../media/image11.png"/><Relationship Id="rId7"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tinyurl.com/45ktekp2" TargetMode="External"/><Relationship Id="rId4" Type="http://schemas.openxmlformats.org/officeDocument/2006/relationships/image" Target="../media/image8.png"/><Relationship Id="rId5" Type="http://schemas.openxmlformats.org/officeDocument/2006/relationships/hyperlink" Target="https://tinyurl.com/33chtry6" TargetMode="External"/><Relationship Id="rId6" Type="http://schemas.openxmlformats.org/officeDocument/2006/relationships/image" Target="../media/image20.png"/><Relationship Id="rId7"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tinyurl.com/4rt83f9c" TargetMode="External"/><Relationship Id="rId4" Type="http://schemas.openxmlformats.org/officeDocument/2006/relationships/image" Target="../media/image8.png"/><Relationship Id="rId5" Type="http://schemas.openxmlformats.org/officeDocument/2006/relationships/hyperlink" Target="https://tinyurl.com/23d4xw8u" TargetMode="External"/><Relationship Id="rId6" Type="http://schemas.openxmlformats.org/officeDocument/2006/relationships/image" Target="../media/image27.png"/><Relationship Id="rId7"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4.png"/><Relationship Id="rId4" Type="http://schemas.openxmlformats.org/officeDocument/2006/relationships/image" Target="../media/image7.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tinyurl.com/mu5v8c9a" TargetMode="External"/><Relationship Id="rId4" Type="http://schemas.openxmlformats.org/officeDocument/2006/relationships/image" Target="../media/image8.png"/><Relationship Id="rId5" Type="http://schemas.openxmlformats.org/officeDocument/2006/relationships/hyperlink" Target="https://tinyurl.com/ydax5thb" TargetMode="External"/><Relationship Id="rId6" Type="http://schemas.openxmlformats.org/officeDocument/2006/relationships/image" Target="../media/image15.png"/><Relationship Id="rId7"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tinyurl.com/2snch79e" TargetMode="External"/><Relationship Id="rId4" Type="http://schemas.openxmlformats.org/officeDocument/2006/relationships/image" Target="../media/image8.png"/><Relationship Id="rId5" Type="http://schemas.openxmlformats.org/officeDocument/2006/relationships/hyperlink" Target="https://tinyurl.com/mr35j5ue" TargetMode="External"/><Relationship Id="rId6" Type="http://schemas.openxmlformats.org/officeDocument/2006/relationships/image" Target="../media/image34.png"/><Relationship Id="rId7"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hyperlink" Target="mailto:support@ycharts.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tinyurl.com/2xtbjwsb" TargetMode="External"/><Relationship Id="rId4" Type="http://schemas.openxmlformats.org/officeDocument/2006/relationships/image" Target="../media/image8.png"/><Relationship Id="rId5" Type="http://schemas.openxmlformats.org/officeDocument/2006/relationships/hyperlink" Target="https://tinyurl.com/55mfb9ts" TargetMode="External"/><Relationship Id="rId6" Type="http://schemas.openxmlformats.org/officeDocument/2006/relationships/image" Target="../media/image16.png"/><Relationship Id="rId7"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hyperlink" Target="https://tinyurl.com/5r3zh6jf" TargetMode="External"/><Relationship Id="rId5" Type="http://schemas.openxmlformats.org/officeDocument/2006/relationships/image" Target="../media/image8.png"/><Relationship Id="rId6" Type="http://schemas.openxmlformats.org/officeDocument/2006/relationships/hyperlink" Target="https://tinyurl.com/yuh56msc" TargetMode="External"/><Relationship Id="rId7" Type="http://schemas.openxmlformats.org/officeDocument/2006/relationships/image" Target="../media/image30.png"/><Relationship Id="rId8"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hyperlink" Target="https://tinyurl.com/38cr4t3y" TargetMode="External"/><Relationship Id="rId5" Type="http://schemas.openxmlformats.org/officeDocument/2006/relationships/image" Target="../media/image8.png"/><Relationship Id="rId6" Type="http://schemas.openxmlformats.org/officeDocument/2006/relationships/hyperlink" Target="https://tinyurl.com/584yy73n" TargetMode="External"/><Relationship Id="rId7" Type="http://schemas.openxmlformats.org/officeDocument/2006/relationships/image" Target="../media/image33.png"/><Relationship Id="rId8"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tinyurl.com/3p6skxcu" TargetMode="External"/><Relationship Id="rId4" Type="http://schemas.openxmlformats.org/officeDocument/2006/relationships/image" Target="../media/image8.png"/><Relationship Id="rId5" Type="http://schemas.openxmlformats.org/officeDocument/2006/relationships/hyperlink" Target="https://tinyurl.com/yc8ph68x" TargetMode="External"/><Relationship Id="rId6" Type="http://schemas.openxmlformats.org/officeDocument/2006/relationships/image" Target="../media/image29.png"/><Relationship Id="rId7"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hyperlink" Target="https://tinyurl.com/45a2udua" TargetMode="External"/><Relationship Id="rId5" Type="http://schemas.openxmlformats.org/officeDocument/2006/relationships/image" Target="../media/image8.png"/><Relationship Id="rId6"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tinyurl.com/2s4e8xux" TargetMode="External"/><Relationship Id="rId4" Type="http://schemas.openxmlformats.org/officeDocument/2006/relationships/image" Target="../media/image8.png"/><Relationship Id="rId5" Type="http://schemas.openxmlformats.org/officeDocument/2006/relationships/hyperlink" Target="https://tinyurl.com/mt22ys9m" TargetMode="External"/><Relationship Id="rId6" Type="http://schemas.openxmlformats.org/officeDocument/2006/relationships/image" Target="../media/image37.png"/><Relationship Id="rId7"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tinyurl.com/mv8yrm2j" TargetMode="External"/><Relationship Id="rId4" Type="http://schemas.openxmlformats.org/officeDocument/2006/relationships/image" Target="../media/image8.png"/><Relationship Id="rId5" Type="http://schemas.openxmlformats.org/officeDocument/2006/relationships/hyperlink" Target="https://tinyurl.com/yr66ec37" TargetMode="External"/><Relationship Id="rId6" Type="http://schemas.openxmlformats.org/officeDocument/2006/relationships/image" Target="../media/image54.png"/><Relationship Id="rId7" Type="http://schemas.openxmlformats.org/officeDocument/2006/relationships/image" Target="../media/image5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4.png"/><Relationship Id="rId4" Type="http://schemas.openxmlformats.org/officeDocument/2006/relationships/image" Target="../media/image7.png"/><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tinyurl.com/4amd5n5j" TargetMode="External"/><Relationship Id="rId4" Type="http://schemas.openxmlformats.org/officeDocument/2006/relationships/image" Target="../media/image8.png"/><Relationship Id="rId5" Type="http://schemas.openxmlformats.org/officeDocument/2006/relationships/hyperlink" Target="https://tinyurl.com/4kpvasuf" TargetMode="External"/><Relationship Id="rId6" Type="http://schemas.openxmlformats.org/officeDocument/2006/relationships/image" Target="../media/image42.png"/><Relationship Id="rId7"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tinyurl.com/3hcjye47" TargetMode="External"/><Relationship Id="rId4" Type="http://schemas.openxmlformats.org/officeDocument/2006/relationships/image" Target="../media/image8.png"/><Relationship Id="rId5"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tinyurl.com/cdvc8ys8" TargetMode="External"/><Relationship Id="rId4" Type="http://schemas.openxmlformats.org/officeDocument/2006/relationships/image" Target="../media/image8.png"/><Relationship Id="rId5"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4.png"/><Relationship Id="rId4" Type="http://schemas.openxmlformats.org/officeDocument/2006/relationships/image" Target="../media/image7.png"/><Relationship Id="rId5"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6.png"/><Relationship Id="rId4" Type="http://schemas.openxmlformats.org/officeDocument/2006/relationships/hyperlink" Target="https://tinyurl.com/ynjy2u9v" TargetMode="External"/><Relationship Id="rId5" Type="http://schemas.openxmlformats.org/officeDocument/2006/relationships/image" Target="../media/image8.png"/><Relationship Id="rId6" Type="http://schemas.openxmlformats.org/officeDocument/2006/relationships/image" Target="../media/image4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hyperlink" Target="https://tinyurl.com/rt98j6m8" TargetMode="External"/><Relationship Id="rId5" Type="http://schemas.openxmlformats.org/officeDocument/2006/relationships/image" Target="../media/image8.png"/><Relationship Id="rId6"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6.png"/><Relationship Id="rId4" Type="http://schemas.openxmlformats.org/officeDocument/2006/relationships/hyperlink" Target="https://tinyurl.com/4tj9de26" TargetMode="External"/><Relationship Id="rId5" Type="http://schemas.openxmlformats.org/officeDocument/2006/relationships/image" Target="../media/image8.png"/><Relationship Id="rId6" Type="http://schemas.openxmlformats.org/officeDocument/2006/relationships/hyperlink" Target="https://tinyurl.com/yc387nw7" TargetMode="External"/><Relationship Id="rId7" Type="http://schemas.openxmlformats.org/officeDocument/2006/relationships/image" Target="../media/image45.png"/><Relationship Id="rId8" Type="http://schemas.openxmlformats.org/officeDocument/2006/relationships/image" Target="../media/image46.png"/></Relationships>
</file>

<file path=ppt/slides/_rels/slide33.xml.rels><?xml version="1.0" encoding="UTF-8" standalone="yes"?><Relationships xmlns="http://schemas.openxmlformats.org/package/2006/relationships"><Relationship Id="rId10" Type="http://schemas.openxmlformats.org/officeDocument/2006/relationships/image" Target="../media/image61.png"/><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tinyurl.com/2267u6nj" TargetMode="External"/><Relationship Id="rId4" Type="http://schemas.openxmlformats.org/officeDocument/2006/relationships/image" Target="../media/image8.png"/><Relationship Id="rId9" Type="http://schemas.openxmlformats.org/officeDocument/2006/relationships/image" Target="../media/image57.png"/><Relationship Id="rId5" Type="http://schemas.openxmlformats.org/officeDocument/2006/relationships/hyperlink" Target="https://ycharts.com/companies/QQQ/holdings/history" TargetMode="External"/><Relationship Id="rId6" Type="http://schemas.openxmlformats.org/officeDocument/2006/relationships/image" Target="../media/image59.png"/><Relationship Id="rId7" Type="http://schemas.openxmlformats.org/officeDocument/2006/relationships/hyperlink" Target="https://ycharts.com/companies/SPY/holdings/history" TargetMode="External"/><Relationship Id="rId8" Type="http://schemas.openxmlformats.org/officeDocument/2006/relationships/image" Target="../media/image6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6.png"/><Relationship Id="rId4" Type="http://schemas.openxmlformats.org/officeDocument/2006/relationships/hyperlink" Target="https://tinyurl.com/2khjfc4u" TargetMode="External"/><Relationship Id="rId5" Type="http://schemas.openxmlformats.org/officeDocument/2006/relationships/image" Target="../media/image8.png"/><Relationship Id="rId6" Type="http://schemas.openxmlformats.org/officeDocument/2006/relationships/image" Target="../media/image56.png"/></Relationships>
</file>

<file path=ppt/slides/_rels/slide35.xml.rels><?xml version="1.0" encoding="UTF-8" standalone="yes"?><Relationships xmlns="http://schemas.openxmlformats.org/package/2006/relationships"><Relationship Id="rId10"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2.png"/><Relationship Id="rId4" Type="http://schemas.openxmlformats.org/officeDocument/2006/relationships/image" Target="../media/image1.png"/><Relationship Id="rId9" Type="http://schemas.openxmlformats.org/officeDocument/2006/relationships/hyperlink" Target="https://ycharts.com/start_trial?utm_source=Econ_Deck&amp;utm_medium=Original_Research&amp;utm_campaign=Econ_Deck&amp;utm_content=Hubspot_CTA" TargetMode="External"/><Relationship Id="rId5" Type="http://schemas.openxmlformats.org/officeDocument/2006/relationships/hyperlink" Target="https://ycharts.com/start_trial?utm_source=Econ_Deck&amp;utm_medium=Original_Research&amp;utm_campaign=Econ_Deck&amp;utm_content=Hubspot_CTA" TargetMode="External"/><Relationship Id="rId6" Type="http://schemas.openxmlformats.org/officeDocument/2006/relationships/hyperlink" Target="https://get.ycharts.com/request-a-demo/?utm_source=Econ_Deck&amp;utm_medium=Original_Research&amp;utm_campaign=Econ_Deck&amp;utm_content=Hubspot_CTA" TargetMode="External"/><Relationship Id="rId7" Type="http://schemas.openxmlformats.org/officeDocument/2006/relationships/hyperlink" Target="https://get.ycharts.com/request-a-demo/?utm_source=Econ_Deck&amp;utm_medium=Original_Research&amp;utm_campaign=Econ_Deck&amp;utm_content=Hubspot_CTA" TargetMode="External"/><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b="0" l="3126" r="1252" t="0"/>
          <a:stretch/>
        </p:blipFill>
        <p:spPr>
          <a:xfrm>
            <a:off x="0" y="-235425"/>
            <a:ext cx="9144000" cy="5378924"/>
          </a:xfrm>
          <a:prstGeom prst="rect">
            <a:avLst/>
          </a:prstGeom>
          <a:noFill/>
          <a:ln>
            <a:noFill/>
          </a:ln>
        </p:spPr>
      </p:pic>
      <p:sp>
        <p:nvSpPr>
          <p:cNvPr id="61" name="Google Shape;61;p14"/>
          <p:cNvSpPr txBox="1"/>
          <p:nvPr/>
        </p:nvSpPr>
        <p:spPr>
          <a:xfrm>
            <a:off x="3301450" y="1828000"/>
            <a:ext cx="6422100" cy="14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4650">
                <a:solidFill>
                  <a:schemeClr val="lt1"/>
                </a:solidFill>
                <a:latin typeface="Archivo"/>
                <a:ea typeface="Archivo"/>
                <a:cs typeface="Archivo"/>
                <a:sym typeface="Archivo"/>
              </a:rPr>
              <a:t>Economic Update</a:t>
            </a:r>
            <a:endParaRPr b="1" sz="4650">
              <a:solidFill>
                <a:schemeClr val="lt1"/>
              </a:solidFill>
              <a:latin typeface="Archivo"/>
              <a:ea typeface="Archivo"/>
              <a:cs typeface="Archivo"/>
              <a:sym typeface="Archivo"/>
            </a:endParaRPr>
          </a:p>
          <a:p>
            <a:pPr indent="0" lvl="0" marL="0" rtl="0" algn="l">
              <a:lnSpc>
                <a:spcPct val="115000"/>
              </a:lnSpc>
              <a:spcBef>
                <a:spcPts val="0"/>
              </a:spcBef>
              <a:spcAft>
                <a:spcPts val="0"/>
              </a:spcAft>
              <a:buClr>
                <a:schemeClr val="dk1"/>
              </a:buClr>
              <a:buSzPts val="1100"/>
              <a:buFont typeface="Arial"/>
              <a:buNone/>
            </a:pPr>
            <a:r>
              <a:rPr b="1" lang="en" sz="2300">
                <a:solidFill>
                  <a:schemeClr val="lt1"/>
                </a:solidFill>
                <a:latin typeface="Archivo"/>
                <a:ea typeface="Archivo"/>
                <a:cs typeface="Archivo"/>
                <a:sym typeface="Archivo"/>
              </a:rPr>
              <a:t>A Closer Look at Q4 2024 Data</a:t>
            </a:r>
            <a:endParaRPr b="1" sz="2300">
              <a:solidFill>
                <a:schemeClr val="lt1"/>
              </a:solidFill>
              <a:latin typeface="Archivo"/>
              <a:ea typeface="Archivo"/>
              <a:cs typeface="Archivo"/>
              <a:sym typeface="Archivo"/>
            </a:endParaRPr>
          </a:p>
          <a:p>
            <a:pPr indent="0" lvl="0" marL="0" rtl="0" algn="l">
              <a:lnSpc>
                <a:spcPct val="100000"/>
              </a:lnSpc>
              <a:spcBef>
                <a:spcPts val="0"/>
              </a:spcBef>
              <a:spcAft>
                <a:spcPts val="0"/>
              </a:spcAft>
              <a:buClr>
                <a:schemeClr val="dk1"/>
              </a:buClr>
              <a:buSzPts val="1100"/>
              <a:buFont typeface="Arial"/>
              <a:buNone/>
            </a:pPr>
            <a:r>
              <a:t/>
            </a:r>
            <a:endParaRPr b="1" sz="100">
              <a:solidFill>
                <a:schemeClr val="lt1"/>
              </a:solidFill>
              <a:latin typeface="Archivo"/>
              <a:ea typeface="Archivo"/>
              <a:cs typeface="Archivo"/>
              <a:sym typeface="Archivo"/>
            </a:endParaRPr>
          </a:p>
          <a:p>
            <a:pPr indent="0" lvl="0" marL="0" rtl="0" algn="l">
              <a:lnSpc>
                <a:spcPct val="100000"/>
              </a:lnSpc>
              <a:spcBef>
                <a:spcPts val="0"/>
              </a:spcBef>
              <a:spcAft>
                <a:spcPts val="0"/>
              </a:spcAft>
              <a:buNone/>
            </a:pPr>
            <a:r>
              <a:t/>
            </a:r>
            <a:endParaRPr b="1" sz="300">
              <a:solidFill>
                <a:schemeClr val="lt1"/>
              </a:solidFill>
              <a:latin typeface="Archivo"/>
              <a:ea typeface="Archivo"/>
              <a:cs typeface="Archivo"/>
              <a:sym typeface="Archivo"/>
            </a:endParaRPr>
          </a:p>
        </p:txBody>
      </p:sp>
      <p:cxnSp>
        <p:nvCxnSpPr>
          <p:cNvPr id="62" name="Google Shape;62;p14"/>
          <p:cNvCxnSpPr/>
          <p:nvPr/>
        </p:nvCxnSpPr>
        <p:spPr>
          <a:xfrm>
            <a:off x="3395586" y="3384745"/>
            <a:ext cx="4203900" cy="0"/>
          </a:xfrm>
          <a:prstGeom prst="straightConnector1">
            <a:avLst/>
          </a:prstGeom>
          <a:noFill/>
          <a:ln cap="flat" cmpd="sng" w="76200">
            <a:solidFill>
              <a:srgbClr val="9ACC4F"/>
            </a:solidFill>
            <a:prstDash val="solid"/>
            <a:round/>
            <a:headEnd len="med" w="med" type="none"/>
            <a:tailEnd len="med" w="med" type="none"/>
          </a:ln>
        </p:spPr>
      </p:cxnSp>
      <p:sp>
        <p:nvSpPr>
          <p:cNvPr id="63" name="Google Shape;63;p14"/>
          <p:cNvSpPr txBox="1"/>
          <p:nvPr/>
        </p:nvSpPr>
        <p:spPr>
          <a:xfrm>
            <a:off x="3301450" y="3478600"/>
            <a:ext cx="4782000" cy="79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i="1" lang="en" sz="2250">
                <a:solidFill>
                  <a:schemeClr val="lt1"/>
                </a:solidFill>
                <a:latin typeface="Archivo Light"/>
                <a:ea typeface="Archivo Light"/>
                <a:cs typeface="Archivo Light"/>
                <a:sym typeface="Archivo Light"/>
              </a:rPr>
              <a:t>Released January 2025</a:t>
            </a:r>
            <a:endParaRPr i="1" sz="2250">
              <a:solidFill>
                <a:schemeClr val="dk1"/>
              </a:solidFill>
              <a:latin typeface="Archivo Light"/>
              <a:ea typeface="Archivo Light"/>
              <a:cs typeface="Archivo Light"/>
              <a:sym typeface="Archivo Light"/>
            </a:endParaRPr>
          </a:p>
          <a:p>
            <a:pPr indent="0" lvl="0" marL="0" rtl="0" algn="l">
              <a:spcBef>
                <a:spcPts val="0"/>
              </a:spcBef>
              <a:spcAft>
                <a:spcPts val="0"/>
              </a:spcAft>
              <a:buNone/>
            </a:pPr>
            <a:r>
              <a:t/>
            </a:r>
            <a:endParaRPr i="1">
              <a:latin typeface="Archivo"/>
              <a:ea typeface="Archivo"/>
              <a:cs typeface="Archivo"/>
              <a:sym typeface="Archiv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p15"/>
          <p:cNvSpPr txBox="1"/>
          <p:nvPr/>
        </p:nvSpPr>
        <p:spPr>
          <a:xfrm>
            <a:off x="3301450" y="1828000"/>
            <a:ext cx="6422100" cy="14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4650">
                <a:solidFill>
                  <a:srgbClr val="1D1C1D"/>
                </a:solidFill>
                <a:latin typeface="Archivo"/>
                <a:ea typeface="Archivo"/>
                <a:cs typeface="Archivo"/>
                <a:sym typeface="Archivo"/>
              </a:rPr>
              <a:t>Economic Update</a:t>
            </a:r>
            <a:endParaRPr b="1" sz="4650">
              <a:solidFill>
                <a:srgbClr val="1D1C1D"/>
              </a:solidFill>
              <a:latin typeface="Archivo"/>
              <a:ea typeface="Archivo"/>
              <a:cs typeface="Archivo"/>
              <a:sym typeface="Archivo"/>
            </a:endParaRPr>
          </a:p>
          <a:p>
            <a:pPr indent="0" lvl="0" marL="0" rtl="0" algn="l">
              <a:lnSpc>
                <a:spcPct val="115000"/>
              </a:lnSpc>
              <a:spcBef>
                <a:spcPts val="0"/>
              </a:spcBef>
              <a:spcAft>
                <a:spcPts val="0"/>
              </a:spcAft>
              <a:buClr>
                <a:schemeClr val="dk1"/>
              </a:buClr>
              <a:buSzPts val="1100"/>
              <a:buFont typeface="Arial"/>
              <a:buNone/>
            </a:pPr>
            <a:r>
              <a:rPr b="1" lang="en" sz="2300">
                <a:solidFill>
                  <a:srgbClr val="1D1C1D"/>
                </a:solidFill>
                <a:latin typeface="Archivo"/>
                <a:ea typeface="Archivo"/>
                <a:cs typeface="Archivo"/>
                <a:sym typeface="Archivo"/>
              </a:rPr>
              <a:t>A Closer Look at Q4 2024 Data</a:t>
            </a:r>
            <a:endParaRPr b="1" sz="2300">
              <a:solidFill>
                <a:srgbClr val="1D1C1D"/>
              </a:solidFill>
              <a:latin typeface="Archivo"/>
              <a:ea typeface="Archivo"/>
              <a:cs typeface="Archivo"/>
              <a:sym typeface="Archivo"/>
            </a:endParaRPr>
          </a:p>
          <a:p>
            <a:pPr indent="0" lvl="0" marL="0" rtl="0" algn="l">
              <a:lnSpc>
                <a:spcPct val="100000"/>
              </a:lnSpc>
              <a:spcBef>
                <a:spcPts val="0"/>
              </a:spcBef>
              <a:spcAft>
                <a:spcPts val="0"/>
              </a:spcAft>
              <a:buClr>
                <a:schemeClr val="dk1"/>
              </a:buClr>
              <a:buSzPts val="1100"/>
              <a:buFont typeface="Arial"/>
              <a:buNone/>
            </a:pPr>
            <a:r>
              <a:t/>
            </a:r>
            <a:endParaRPr b="1" sz="100">
              <a:solidFill>
                <a:srgbClr val="1D1C1D"/>
              </a:solidFill>
              <a:latin typeface="Archivo"/>
              <a:ea typeface="Archivo"/>
              <a:cs typeface="Archivo"/>
              <a:sym typeface="Archivo"/>
            </a:endParaRPr>
          </a:p>
          <a:p>
            <a:pPr indent="0" lvl="0" marL="0" rtl="0" algn="l">
              <a:lnSpc>
                <a:spcPct val="100000"/>
              </a:lnSpc>
              <a:spcBef>
                <a:spcPts val="0"/>
              </a:spcBef>
              <a:spcAft>
                <a:spcPts val="0"/>
              </a:spcAft>
              <a:buNone/>
            </a:pPr>
            <a:r>
              <a:t/>
            </a:r>
            <a:endParaRPr b="1" sz="300">
              <a:solidFill>
                <a:srgbClr val="1D1C1D"/>
              </a:solidFill>
              <a:latin typeface="Archivo"/>
              <a:ea typeface="Archivo"/>
              <a:cs typeface="Archivo"/>
              <a:sym typeface="Archivo"/>
            </a:endParaRPr>
          </a:p>
        </p:txBody>
      </p:sp>
      <p:cxnSp>
        <p:nvCxnSpPr>
          <p:cNvPr id="69" name="Google Shape;69;p15"/>
          <p:cNvCxnSpPr/>
          <p:nvPr/>
        </p:nvCxnSpPr>
        <p:spPr>
          <a:xfrm>
            <a:off x="3395586" y="3384745"/>
            <a:ext cx="4203900" cy="0"/>
          </a:xfrm>
          <a:prstGeom prst="straightConnector1">
            <a:avLst/>
          </a:prstGeom>
          <a:noFill/>
          <a:ln cap="flat" cmpd="sng" w="76200">
            <a:solidFill>
              <a:srgbClr val="9ACC4F"/>
            </a:solidFill>
            <a:prstDash val="solid"/>
            <a:round/>
            <a:headEnd len="med" w="med" type="none"/>
            <a:tailEnd len="med" w="med" type="none"/>
          </a:ln>
        </p:spPr>
      </p:cxnSp>
      <p:sp>
        <p:nvSpPr>
          <p:cNvPr id="70" name="Google Shape;70;p15"/>
          <p:cNvSpPr txBox="1"/>
          <p:nvPr/>
        </p:nvSpPr>
        <p:spPr>
          <a:xfrm>
            <a:off x="3301450" y="3478600"/>
            <a:ext cx="4782000" cy="79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i="1" lang="en" sz="2250">
                <a:solidFill>
                  <a:srgbClr val="1D1C1D"/>
                </a:solidFill>
                <a:latin typeface="Archivo Light"/>
                <a:ea typeface="Archivo Light"/>
                <a:cs typeface="Archivo Light"/>
                <a:sym typeface="Archivo Light"/>
              </a:rPr>
              <a:t>Released January 2025</a:t>
            </a:r>
            <a:endParaRPr i="1" sz="2250">
              <a:solidFill>
                <a:srgbClr val="1D1C1D"/>
              </a:solidFill>
              <a:latin typeface="Archivo Light"/>
              <a:ea typeface="Archivo Light"/>
              <a:cs typeface="Archivo Light"/>
              <a:sym typeface="Archivo Light"/>
            </a:endParaRPr>
          </a:p>
          <a:p>
            <a:pPr indent="0" lvl="0" marL="0" rtl="0" algn="l">
              <a:spcBef>
                <a:spcPts val="0"/>
              </a:spcBef>
              <a:spcAft>
                <a:spcPts val="0"/>
              </a:spcAft>
              <a:buNone/>
            </a:pPr>
            <a:r>
              <a:t/>
            </a:r>
            <a:endParaRPr i="1">
              <a:solidFill>
                <a:srgbClr val="1D1C1D"/>
              </a:solidFill>
              <a:latin typeface="Archivo"/>
              <a:ea typeface="Archivo"/>
              <a:cs typeface="Archivo"/>
              <a:sym typeface="Archiv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 name="Shape 74"/>
        <p:cNvGrpSpPr/>
        <p:nvPr/>
      </p:nvGrpSpPr>
      <p:grpSpPr>
        <a:xfrm>
          <a:off x="0" y="0"/>
          <a:ext cx="0" cy="0"/>
          <a:chOff x="0" y="0"/>
          <a:chExt cx="0" cy="0"/>
        </a:xfrm>
      </p:grpSpPr>
      <p:pic>
        <p:nvPicPr>
          <p:cNvPr id="75" name="Google Shape;75;p16"/>
          <p:cNvPicPr preferRelativeResize="0"/>
          <p:nvPr/>
        </p:nvPicPr>
        <p:blipFill rotWithShape="1">
          <a:blip r:embed="rId3">
            <a:alphaModFix/>
          </a:blip>
          <a:srcRect b="0" l="0" r="8742" t="0"/>
          <a:stretch/>
        </p:blipFill>
        <p:spPr>
          <a:xfrm>
            <a:off x="4660450" y="-42400"/>
            <a:ext cx="4483551" cy="5193375"/>
          </a:xfrm>
          <a:prstGeom prst="rect">
            <a:avLst/>
          </a:prstGeom>
          <a:noFill/>
          <a:ln>
            <a:noFill/>
          </a:ln>
        </p:spPr>
      </p:pic>
      <p:sp>
        <p:nvSpPr>
          <p:cNvPr id="76" name="Google Shape;76;p16"/>
          <p:cNvSpPr/>
          <p:nvPr/>
        </p:nvSpPr>
        <p:spPr>
          <a:xfrm>
            <a:off x="0" y="-47325"/>
            <a:ext cx="5020056" cy="5251552"/>
          </a:xfrm>
          <a:custGeom>
            <a:rect b="b" l="l" r="r" t="t"/>
            <a:pathLst>
              <a:path extrusionOk="0" h="5148580" w="8229600">
                <a:moveTo>
                  <a:pt x="8229600" y="0"/>
                </a:moveTo>
                <a:lnTo>
                  <a:pt x="0" y="0"/>
                </a:lnTo>
                <a:lnTo>
                  <a:pt x="0" y="5148072"/>
                </a:lnTo>
                <a:lnTo>
                  <a:pt x="8229600" y="5148072"/>
                </a:lnTo>
                <a:lnTo>
                  <a:pt x="8229600" y="0"/>
                </a:lnTo>
                <a:close/>
              </a:path>
            </a:pathLst>
          </a:custGeom>
          <a:solidFill>
            <a:srgbClr val="F2F8FC"/>
          </a:solidFill>
          <a:ln>
            <a:noFill/>
          </a:ln>
        </p:spPr>
        <p:txBody>
          <a:bodyPr anchorCtr="0" anchor="t" bIns="0" lIns="0" spcFirstLastPara="1" rIns="0" wrap="square" tIns="0">
            <a:noAutofit/>
          </a:bodyPr>
          <a:lstStyle/>
          <a:p>
            <a:pPr indent="0" lvl="0" marL="12700" rtl="0" algn="ctr">
              <a:spcBef>
                <a:spcPts val="0"/>
              </a:spcBef>
              <a:spcAft>
                <a:spcPts val="0"/>
              </a:spcAft>
              <a:buNone/>
            </a:pPr>
            <a:r>
              <a:rPr lang="en" sz="3100">
                <a:solidFill>
                  <a:srgbClr val="84C1EF"/>
                </a:solidFill>
                <a:latin typeface="Roboto Medium"/>
                <a:ea typeface="Roboto Medium"/>
                <a:cs typeface="Roboto Medium"/>
                <a:sym typeface="Roboto Medium"/>
              </a:rPr>
              <a:t>	</a:t>
            </a:r>
            <a:endParaRPr sz="1800"/>
          </a:p>
        </p:txBody>
      </p:sp>
      <p:sp>
        <p:nvSpPr>
          <p:cNvPr id="77" name="Google Shape;77;p16"/>
          <p:cNvSpPr txBox="1"/>
          <p:nvPr/>
        </p:nvSpPr>
        <p:spPr>
          <a:xfrm>
            <a:off x="461575" y="1098388"/>
            <a:ext cx="3909900" cy="2167800"/>
          </a:xfrm>
          <a:prstGeom prst="rect">
            <a:avLst/>
          </a:prstGeom>
          <a:noFill/>
          <a:ln>
            <a:noFill/>
          </a:ln>
        </p:spPr>
        <p:txBody>
          <a:bodyPr anchorCtr="0" anchor="t" bIns="0" lIns="0" spcFirstLastPara="1" rIns="0" wrap="square" tIns="12700">
            <a:spAutoFit/>
          </a:bodyPr>
          <a:lstStyle/>
          <a:p>
            <a:pPr indent="0" lvl="0" marL="0" rtl="0" algn="l">
              <a:spcBef>
                <a:spcPts val="0"/>
              </a:spcBef>
              <a:spcAft>
                <a:spcPts val="0"/>
              </a:spcAft>
              <a:buClr>
                <a:schemeClr val="dk1"/>
              </a:buClr>
              <a:buSzPts val="1100"/>
              <a:buFont typeface="Arial"/>
              <a:buNone/>
            </a:pPr>
            <a:r>
              <a:rPr lang="en">
                <a:solidFill>
                  <a:schemeClr val="dk1"/>
                </a:solidFill>
                <a:latin typeface="Archivo"/>
                <a:ea typeface="Archivo"/>
                <a:cs typeface="Archivo"/>
                <a:sym typeface="Archivo"/>
              </a:rPr>
              <a:t>Use these visuals about important investing concepts in your own presentations; share with clients, prospects, colleagues, or followers online! Looking for a PDF version of this deck? </a:t>
            </a:r>
            <a:r>
              <a:rPr b="1" lang="en">
                <a:solidFill>
                  <a:schemeClr val="accent1"/>
                </a:solidFill>
                <a:uFill>
                  <a:noFill/>
                </a:uFill>
                <a:latin typeface="Archivo"/>
                <a:ea typeface="Archivo"/>
                <a:cs typeface="Archivo"/>
                <a:sym typeface="Archivo"/>
                <a:hlinkClick r:id="rId4">
                  <a:extLst>
                    <a:ext uri="{A12FA001-AC4F-418D-AE19-62706E023703}">
                      <ahyp:hlinkClr val="tx"/>
                    </a:ext>
                  </a:extLst>
                </a:hlinkClick>
              </a:rPr>
              <a:t>Download it here</a:t>
            </a:r>
            <a:r>
              <a:rPr lang="en">
                <a:solidFill>
                  <a:schemeClr val="dk1"/>
                </a:solidFill>
                <a:latin typeface="Archivo"/>
                <a:ea typeface="Archivo"/>
                <a:cs typeface="Archivo"/>
                <a:sym typeface="Archivo"/>
              </a:rPr>
              <a:t>.</a:t>
            </a:r>
            <a:br>
              <a:rPr lang="en">
                <a:solidFill>
                  <a:schemeClr val="dk1"/>
                </a:solidFill>
                <a:latin typeface="Archivo"/>
                <a:ea typeface="Archivo"/>
                <a:cs typeface="Archivo"/>
                <a:sym typeface="Archivo"/>
              </a:rPr>
            </a:br>
            <a:r>
              <a:rPr lang="en">
                <a:solidFill>
                  <a:schemeClr val="dk1"/>
                </a:solidFill>
                <a:latin typeface="Archivo"/>
                <a:ea typeface="Archivo"/>
                <a:cs typeface="Archivo"/>
                <a:sym typeface="Archivo"/>
              </a:rPr>
              <a:t> </a:t>
            </a:r>
            <a:br>
              <a:rPr lang="en">
                <a:solidFill>
                  <a:schemeClr val="dk1"/>
                </a:solidFill>
                <a:latin typeface="Archivo"/>
                <a:ea typeface="Archivo"/>
                <a:cs typeface="Archivo"/>
                <a:sym typeface="Archivo"/>
              </a:rPr>
            </a:br>
            <a:r>
              <a:rPr i="1" lang="en">
                <a:solidFill>
                  <a:schemeClr val="dk1"/>
                </a:solidFill>
                <a:latin typeface="Archivo"/>
                <a:ea typeface="Archivo"/>
                <a:cs typeface="Archivo"/>
                <a:sym typeface="Archivo"/>
              </a:rPr>
              <a:t>If you’ve uploaded a logo to YCharts, all visuals in YCharts will appear with that logo.</a:t>
            </a:r>
            <a:br>
              <a:rPr lang="en">
                <a:solidFill>
                  <a:schemeClr val="dk1"/>
                </a:solidFill>
                <a:latin typeface="Archivo"/>
                <a:ea typeface="Archivo"/>
                <a:cs typeface="Archivo"/>
                <a:sym typeface="Archivo"/>
              </a:rPr>
            </a:br>
            <a:endParaRPr>
              <a:solidFill>
                <a:schemeClr val="dk1"/>
              </a:solidFill>
              <a:latin typeface="Archivo"/>
              <a:ea typeface="Archivo"/>
              <a:cs typeface="Archivo"/>
              <a:sym typeface="Archivo"/>
            </a:endParaRPr>
          </a:p>
          <a:p>
            <a:pPr indent="0" lvl="0" marL="0" rtl="0" algn="l">
              <a:spcBef>
                <a:spcPts val="0"/>
              </a:spcBef>
              <a:spcAft>
                <a:spcPts val="0"/>
              </a:spcAft>
              <a:buClr>
                <a:schemeClr val="dk1"/>
              </a:buClr>
              <a:buSzPts val="1100"/>
              <a:buFont typeface="Arial"/>
              <a:buNone/>
            </a:pPr>
            <a:r>
              <a:rPr b="1" lang="en">
                <a:solidFill>
                  <a:schemeClr val="dk1"/>
                </a:solidFill>
                <a:latin typeface="Archivo"/>
                <a:ea typeface="Archivo"/>
                <a:cs typeface="Archivo"/>
                <a:sym typeface="Archivo"/>
              </a:rPr>
              <a:t>Not yet a YCharts user? Get started today:</a:t>
            </a:r>
            <a:endParaRPr>
              <a:latin typeface="Archivo"/>
              <a:ea typeface="Archivo"/>
              <a:cs typeface="Archivo"/>
              <a:sym typeface="Archivo"/>
            </a:endParaRPr>
          </a:p>
        </p:txBody>
      </p:sp>
      <p:sp>
        <p:nvSpPr>
          <p:cNvPr id="78" name="Google Shape;78;p16"/>
          <p:cNvSpPr txBox="1"/>
          <p:nvPr>
            <p:ph type="title"/>
          </p:nvPr>
        </p:nvSpPr>
        <p:spPr>
          <a:xfrm>
            <a:off x="418950" y="573300"/>
            <a:ext cx="4642200" cy="3822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 sz="2400">
                <a:solidFill>
                  <a:schemeClr val="dk1"/>
                </a:solidFill>
                <a:latin typeface="Archivo"/>
                <a:ea typeface="Archivo"/>
                <a:cs typeface="Archivo"/>
                <a:sym typeface="Archivo"/>
              </a:rPr>
              <a:t>About this deck:</a:t>
            </a:r>
            <a:endParaRPr b="1" sz="2400">
              <a:solidFill>
                <a:schemeClr val="dk1"/>
              </a:solidFill>
              <a:latin typeface="Archivo"/>
              <a:ea typeface="Archivo"/>
              <a:cs typeface="Archivo"/>
              <a:sym typeface="Archivo"/>
            </a:endParaRPr>
          </a:p>
        </p:txBody>
      </p:sp>
      <p:pic>
        <p:nvPicPr>
          <p:cNvPr id="79" name="Google Shape;79;p16"/>
          <p:cNvPicPr preferRelativeResize="0"/>
          <p:nvPr/>
        </p:nvPicPr>
        <p:blipFill>
          <a:blip r:embed="rId5">
            <a:alphaModFix/>
          </a:blip>
          <a:stretch>
            <a:fillRect/>
          </a:stretch>
        </p:blipFill>
        <p:spPr>
          <a:xfrm>
            <a:off x="8056125" y="4873897"/>
            <a:ext cx="1012524" cy="204525"/>
          </a:xfrm>
          <a:prstGeom prst="rect">
            <a:avLst/>
          </a:prstGeom>
          <a:noFill/>
          <a:ln>
            <a:noFill/>
          </a:ln>
        </p:spPr>
      </p:pic>
      <p:sp>
        <p:nvSpPr>
          <p:cNvPr id="80" name="Google Shape;80;p16"/>
          <p:cNvSpPr txBox="1"/>
          <p:nvPr/>
        </p:nvSpPr>
        <p:spPr>
          <a:xfrm>
            <a:off x="365650" y="4602013"/>
            <a:ext cx="296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solidFill>
                  <a:srgbClr val="999999"/>
                </a:solidFill>
                <a:latin typeface="Archivo"/>
                <a:ea typeface="Archivo"/>
                <a:cs typeface="Archivo"/>
                <a:sym typeface="Archivo"/>
              </a:rPr>
              <a:t>Released January 2025</a:t>
            </a:r>
            <a:endParaRPr i="1">
              <a:solidFill>
                <a:srgbClr val="999999"/>
              </a:solidFill>
              <a:latin typeface="Archivo"/>
              <a:ea typeface="Archivo"/>
              <a:cs typeface="Archivo"/>
              <a:sym typeface="Archivo"/>
            </a:endParaRPr>
          </a:p>
        </p:txBody>
      </p:sp>
      <p:pic>
        <p:nvPicPr>
          <p:cNvPr id="81" name="Google Shape;81;p16"/>
          <p:cNvPicPr preferRelativeResize="0"/>
          <p:nvPr/>
        </p:nvPicPr>
        <p:blipFill rotWithShape="1">
          <a:blip r:embed="rId6">
            <a:alphaModFix/>
          </a:blip>
          <a:srcRect b="0" l="0" r="45112" t="0"/>
          <a:stretch/>
        </p:blipFill>
        <p:spPr>
          <a:xfrm>
            <a:off x="5847625" y="560400"/>
            <a:ext cx="3296375" cy="3702650"/>
          </a:xfrm>
          <a:prstGeom prst="rect">
            <a:avLst/>
          </a:prstGeom>
          <a:noFill/>
          <a:ln>
            <a:noFill/>
          </a:ln>
          <a:effectLst>
            <a:outerShdw blurRad="142875" rotWithShape="0" algn="bl" dir="7800000" dist="209550">
              <a:srgbClr val="000000">
                <a:alpha val="10000"/>
              </a:srgbClr>
            </a:outerShdw>
          </a:effectLst>
        </p:spPr>
      </p:pic>
      <p:sp>
        <p:nvSpPr>
          <p:cNvPr id="82" name="Google Shape;82;p16"/>
          <p:cNvSpPr/>
          <p:nvPr/>
        </p:nvSpPr>
        <p:spPr>
          <a:xfrm>
            <a:off x="5887500" y="4002100"/>
            <a:ext cx="672600" cy="226800"/>
          </a:xfrm>
          <a:prstGeom prst="rect">
            <a:avLst/>
          </a:prstGeom>
          <a:noFill/>
          <a:ln cap="flat" cmpd="sng" w="19050">
            <a:solidFill>
              <a:srgbClr val="9ACC5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3" name="Google Shape;83;p16"/>
          <p:cNvSpPr txBox="1"/>
          <p:nvPr/>
        </p:nvSpPr>
        <p:spPr>
          <a:xfrm>
            <a:off x="5558350" y="4386625"/>
            <a:ext cx="3105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Archivo"/>
                <a:ea typeface="Archivo"/>
                <a:cs typeface="Archivo"/>
                <a:sym typeface="Archivo"/>
              </a:rPr>
              <a:t>YCharts clients: </a:t>
            </a:r>
            <a:r>
              <a:rPr lang="en">
                <a:solidFill>
                  <a:srgbClr val="FFFFFF"/>
                </a:solidFill>
                <a:latin typeface="Archivo"/>
                <a:ea typeface="Archivo"/>
                <a:cs typeface="Archivo"/>
                <a:sym typeface="Archivo"/>
              </a:rPr>
              <a:t>have your </a:t>
            </a:r>
            <a:br>
              <a:rPr lang="en">
                <a:solidFill>
                  <a:srgbClr val="FFFFFF"/>
                </a:solidFill>
                <a:latin typeface="Archivo"/>
                <a:ea typeface="Archivo"/>
                <a:cs typeface="Archivo"/>
                <a:sym typeface="Archivo"/>
              </a:rPr>
            </a:br>
            <a:r>
              <a:rPr lang="en">
                <a:solidFill>
                  <a:srgbClr val="FFFFFF"/>
                </a:solidFill>
                <a:latin typeface="Archivo"/>
                <a:ea typeface="Archivo"/>
                <a:cs typeface="Archivo"/>
                <a:sym typeface="Archivo"/>
              </a:rPr>
              <a:t>firm logo added to all charts!</a:t>
            </a:r>
            <a:endParaRPr sz="1000">
              <a:latin typeface="Archivo"/>
              <a:ea typeface="Archivo"/>
              <a:cs typeface="Archivo"/>
              <a:sym typeface="Archivo"/>
            </a:endParaRPr>
          </a:p>
        </p:txBody>
      </p:sp>
      <p:pic>
        <p:nvPicPr>
          <p:cNvPr id="84" name="Google Shape;84;p16"/>
          <p:cNvPicPr preferRelativeResize="0"/>
          <p:nvPr/>
        </p:nvPicPr>
        <p:blipFill>
          <a:blip r:embed="rId7">
            <a:alphaModFix/>
          </a:blip>
          <a:stretch>
            <a:fillRect/>
          </a:stretch>
        </p:blipFill>
        <p:spPr>
          <a:xfrm rot="-894329">
            <a:off x="5235850" y="4044425"/>
            <a:ext cx="672601" cy="672601"/>
          </a:xfrm>
          <a:prstGeom prst="rect">
            <a:avLst/>
          </a:prstGeom>
          <a:noFill/>
          <a:ln>
            <a:noFill/>
          </a:ln>
          <a:effectLst>
            <a:outerShdw blurRad="57150" rotWithShape="0" algn="bl" dir="4920000" dist="85725">
              <a:srgbClr val="000000">
                <a:alpha val="10000"/>
              </a:srgbClr>
            </a:outerShdw>
          </a:effectLst>
        </p:spPr>
      </p:pic>
      <p:sp>
        <p:nvSpPr>
          <p:cNvPr id="85" name="Google Shape;85;p16"/>
          <p:cNvSpPr txBox="1"/>
          <p:nvPr/>
        </p:nvSpPr>
        <p:spPr>
          <a:xfrm>
            <a:off x="451300" y="3365150"/>
            <a:ext cx="3384600" cy="94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uFill>
                  <a:noFill/>
                </a:uFill>
                <a:latin typeface="Archivo"/>
                <a:ea typeface="Archivo"/>
                <a:cs typeface="Archivo"/>
                <a:sym typeface="Archivo"/>
                <a:hlinkClick r:id="rId8">
                  <a:extLst>
                    <a:ext uri="{A12FA001-AC4F-418D-AE19-62706E023703}">
                      <ahyp:hlinkClr val="tx"/>
                    </a:ext>
                  </a:extLst>
                </a:hlinkClick>
              </a:rPr>
              <a:t>        Start a Free Trial</a:t>
            </a:r>
            <a:br>
              <a:rPr b="1" lang="en">
                <a:solidFill>
                  <a:srgbClr val="0082E8"/>
                </a:solidFill>
                <a:latin typeface="Archivo"/>
                <a:ea typeface="Archivo"/>
                <a:cs typeface="Archivo"/>
                <a:sym typeface="Archivo"/>
              </a:rPr>
            </a:br>
            <a:br>
              <a:rPr b="1" lang="en">
                <a:solidFill>
                  <a:srgbClr val="0082E8"/>
                </a:solidFill>
                <a:latin typeface="Archivo"/>
                <a:ea typeface="Archivo"/>
                <a:cs typeface="Archivo"/>
                <a:sym typeface="Archivo"/>
              </a:rPr>
            </a:br>
            <a:r>
              <a:rPr b="1" lang="en">
                <a:solidFill>
                  <a:schemeClr val="accent1"/>
                </a:solidFill>
                <a:uFill>
                  <a:noFill/>
                </a:uFill>
                <a:latin typeface="Archivo"/>
                <a:ea typeface="Archivo"/>
                <a:cs typeface="Archivo"/>
                <a:sym typeface="Archivo"/>
                <a:hlinkClick r:id="rId9">
                  <a:extLst>
                    <a:ext uri="{A12FA001-AC4F-418D-AE19-62706E023703}">
                      <ahyp:hlinkClr val="tx"/>
                    </a:ext>
                  </a:extLst>
                </a:hlinkClick>
              </a:rPr>
              <a:t>        Book a Demo</a:t>
            </a:r>
            <a:endParaRPr b="1">
              <a:solidFill>
                <a:schemeClr val="accent1"/>
              </a:solidFill>
              <a:latin typeface="Archivo"/>
              <a:ea typeface="Archivo"/>
              <a:cs typeface="Archivo"/>
              <a:sym typeface="Archivo"/>
            </a:endParaRPr>
          </a:p>
        </p:txBody>
      </p:sp>
      <p:pic>
        <p:nvPicPr>
          <p:cNvPr id="86" name="Google Shape;86;p16">
            <a:hlinkClick r:id="rId10"/>
          </p:cNvPr>
          <p:cNvPicPr preferRelativeResize="0"/>
          <p:nvPr/>
        </p:nvPicPr>
        <p:blipFill>
          <a:blip r:embed="rId11">
            <a:alphaModFix/>
          </a:blip>
          <a:stretch>
            <a:fillRect/>
          </a:stretch>
        </p:blipFill>
        <p:spPr>
          <a:xfrm>
            <a:off x="460686" y="3876498"/>
            <a:ext cx="239037" cy="222565"/>
          </a:xfrm>
          <a:prstGeom prst="rect">
            <a:avLst/>
          </a:prstGeom>
          <a:noFill/>
          <a:ln>
            <a:noFill/>
          </a:ln>
        </p:spPr>
      </p:pic>
      <p:pic>
        <p:nvPicPr>
          <p:cNvPr id="87" name="Google Shape;87;p16">
            <a:hlinkClick r:id="rId12"/>
          </p:cNvPr>
          <p:cNvPicPr preferRelativeResize="0"/>
          <p:nvPr/>
        </p:nvPicPr>
        <p:blipFill>
          <a:blip r:embed="rId13">
            <a:alphaModFix/>
          </a:blip>
          <a:stretch>
            <a:fillRect/>
          </a:stretch>
        </p:blipFill>
        <p:spPr>
          <a:xfrm>
            <a:off x="451300" y="3477963"/>
            <a:ext cx="248425" cy="18676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pic>
        <p:nvPicPr>
          <p:cNvPr id="92" name="Google Shape;92;p17"/>
          <p:cNvPicPr preferRelativeResize="0"/>
          <p:nvPr/>
        </p:nvPicPr>
        <p:blipFill>
          <a:blip r:embed="rId4">
            <a:alphaModFix/>
          </a:blip>
          <a:stretch>
            <a:fillRect/>
          </a:stretch>
        </p:blipFill>
        <p:spPr>
          <a:xfrm>
            <a:off x="7768175" y="4822125"/>
            <a:ext cx="1185326" cy="161650"/>
          </a:xfrm>
          <a:prstGeom prst="rect">
            <a:avLst/>
          </a:prstGeom>
          <a:noFill/>
          <a:ln>
            <a:noFill/>
          </a:ln>
        </p:spPr>
      </p:pic>
      <p:sp>
        <p:nvSpPr>
          <p:cNvPr id="93" name="Google Shape;93;p17"/>
          <p:cNvSpPr txBox="1"/>
          <p:nvPr/>
        </p:nvSpPr>
        <p:spPr>
          <a:xfrm>
            <a:off x="3406200" y="350300"/>
            <a:ext cx="4729800" cy="7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50">
                <a:solidFill>
                  <a:schemeClr val="dk1"/>
                </a:solidFill>
                <a:latin typeface="Archivo"/>
                <a:ea typeface="Archivo"/>
                <a:cs typeface="Archivo"/>
                <a:sym typeface="Archivo"/>
              </a:rPr>
              <a:t>Jump to Section…</a:t>
            </a:r>
            <a:endParaRPr b="1" sz="3450">
              <a:latin typeface="Archivo"/>
              <a:ea typeface="Archivo"/>
              <a:cs typeface="Archivo"/>
              <a:sym typeface="Archivo"/>
            </a:endParaRPr>
          </a:p>
        </p:txBody>
      </p:sp>
      <p:pic>
        <p:nvPicPr>
          <p:cNvPr id="94" name="Google Shape;94;p17"/>
          <p:cNvPicPr preferRelativeResize="0"/>
          <p:nvPr/>
        </p:nvPicPr>
        <p:blipFill>
          <a:blip r:embed="rId5">
            <a:alphaModFix/>
          </a:blip>
          <a:stretch>
            <a:fillRect/>
          </a:stretch>
        </p:blipFill>
        <p:spPr>
          <a:xfrm rot="10800000">
            <a:off x="3492600" y="1066103"/>
            <a:ext cx="2962325" cy="56075"/>
          </a:xfrm>
          <a:prstGeom prst="rect">
            <a:avLst/>
          </a:prstGeom>
          <a:noFill/>
          <a:ln>
            <a:noFill/>
          </a:ln>
        </p:spPr>
      </p:pic>
      <p:sp>
        <p:nvSpPr>
          <p:cNvPr id="95" name="Google Shape;95;p17"/>
          <p:cNvSpPr txBox="1"/>
          <p:nvPr/>
        </p:nvSpPr>
        <p:spPr>
          <a:xfrm>
            <a:off x="3445575" y="1233325"/>
            <a:ext cx="4867500" cy="38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0082E8"/>
                </a:solidFill>
                <a:uFill>
                  <a:noFill/>
                </a:uFill>
                <a:latin typeface="Archivo"/>
                <a:ea typeface="Archivo"/>
                <a:cs typeface="Archivo"/>
                <a:sym typeface="Archivo"/>
                <a:hlinkClick action="ppaction://hlinksldjump" r:id="rId6">
                  <a:extLst>
                    <a:ext uri="{A12FA001-AC4F-418D-AE19-62706E023703}">
                      <ahyp:hlinkClr val="tx"/>
                    </a:ext>
                  </a:extLst>
                </a:hlinkClick>
              </a:rPr>
              <a:t>Market Data</a:t>
            </a:r>
            <a:r>
              <a:rPr lang="en" sz="2300">
                <a:solidFill>
                  <a:srgbClr val="0082E8"/>
                </a:solidFill>
                <a:latin typeface="Archivo Medium"/>
                <a:ea typeface="Archivo Medium"/>
                <a:cs typeface="Archivo Medium"/>
                <a:sym typeface="Archivo Medium"/>
              </a:rPr>
              <a:t> </a:t>
            </a:r>
            <a:r>
              <a:rPr lang="en" sz="2300">
                <a:solidFill>
                  <a:schemeClr val="dk1"/>
                </a:solidFill>
                <a:latin typeface="Archivo Medium"/>
                <a:ea typeface="Archivo Medium"/>
                <a:cs typeface="Archivo Medium"/>
                <a:sym typeface="Archivo Medium"/>
              </a:rPr>
              <a:t>  </a:t>
            </a:r>
            <a:br>
              <a:rPr lang="en" sz="2300">
                <a:solidFill>
                  <a:schemeClr val="dk1"/>
                </a:solidFill>
                <a:latin typeface="Archivo Medium"/>
                <a:ea typeface="Archivo Medium"/>
                <a:cs typeface="Archivo Medium"/>
                <a:sym typeface="Archivo Medium"/>
              </a:rPr>
            </a:br>
            <a:r>
              <a:rPr lang="en" sz="1200">
                <a:solidFill>
                  <a:schemeClr val="dk1"/>
                </a:solidFill>
                <a:latin typeface="Archivo"/>
                <a:ea typeface="Archivo"/>
                <a:cs typeface="Archivo"/>
                <a:sym typeface="Archivo"/>
              </a:rPr>
              <a:t>Charts and Tables Highlighting the Performance of Stock Market Indicators and Asset Classes over the Latest Quarter</a:t>
            </a:r>
            <a:br>
              <a:rPr lang="en" sz="1200">
                <a:solidFill>
                  <a:schemeClr val="dk1"/>
                </a:solidFill>
                <a:latin typeface="Archivo"/>
                <a:ea typeface="Archivo"/>
                <a:cs typeface="Archivo"/>
                <a:sym typeface="Archivo"/>
              </a:rPr>
            </a:br>
            <a:endParaRPr b="1" sz="1100">
              <a:solidFill>
                <a:schemeClr val="dk1"/>
              </a:solidFill>
              <a:latin typeface="Archivo"/>
              <a:ea typeface="Archivo"/>
              <a:cs typeface="Archivo"/>
              <a:sym typeface="Archivo"/>
            </a:endParaRPr>
          </a:p>
          <a:p>
            <a:pPr indent="0" lvl="0" marL="0" rtl="0" algn="l">
              <a:spcBef>
                <a:spcPts val="0"/>
              </a:spcBef>
              <a:spcAft>
                <a:spcPts val="0"/>
              </a:spcAft>
              <a:buNone/>
            </a:pPr>
            <a:r>
              <a:rPr b="1" lang="en" sz="2000">
                <a:solidFill>
                  <a:srgbClr val="0082E8"/>
                </a:solidFill>
                <a:uFill>
                  <a:noFill/>
                </a:uFill>
                <a:latin typeface="Archivo"/>
                <a:ea typeface="Archivo"/>
                <a:cs typeface="Archivo"/>
                <a:sym typeface="Archivo"/>
                <a:hlinkClick action="ppaction://hlinksldjump" r:id="rId7">
                  <a:extLst>
                    <a:ext uri="{A12FA001-AC4F-418D-AE19-62706E023703}">
                      <ahyp:hlinkClr val="tx"/>
                    </a:ext>
                  </a:extLst>
                </a:hlinkClick>
              </a:rPr>
              <a:t>Macroeconomic Data</a:t>
            </a:r>
            <a:r>
              <a:rPr b="1" lang="en" sz="2000">
                <a:solidFill>
                  <a:srgbClr val="0082E8"/>
                </a:solidFill>
                <a:latin typeface="Archivo"/>
                <a:ea typeface="Archivo"/>
                <a:cs typeface="Archivo"/>
                <a:sym typeface="Archivo"/>
              </a:rPr>
              <a:t>   </a:t>
            </a:r>
            <a:br>
              <a:rPr b="1" lang="en" sz="2000">
                <a:solidFill>
                  <a:srgbClr val="1D1C1D"/>
                </a:solidFill>
                <a:latin typeface="Archivo"/>
                <a:ea typeface="Archivo"/>
                <a:cs typeface="Archivo"/>
                <a:sym typeface="Archivo"/>
              </a:rPr>
            </a:br>
            <a:r>
              <a:rPr lang="en" sz="1200">
                <a:solidFill>
                  <a:schemeClr val="dk1"/>
                </a:solidFill>
                <a:latin typeface="Archivo"/>
                <a:ea typeface="Archivo"/>
                <a:cs typeface="Archivo"/>
                <a:sym typeface="Archivo"/>
              </a:rPr>
              <a:t>Leading and Lagging Economic Data and Trends from Key Economic Reports Published Recently</a:t>
            </a:r>
            <a:br>
              <a:rPr lang="en" sz="1100">
                <a:solidFill>
                  <a:schemeClr val="dk1"/>
                </a:solidFill>
                <a:latin typeface="Archivo"/>
                <a:ea typeface="Archivo"/>
                <a:cs typeface="Archivo"/>
                <a:sym typeface="Archivo"/>
              </a:rPr>
            </a:br>
            <a:endParaRPr b="1" sz="1100">
              <a:solidFill>
                <a:srgbClr val="1D1C1D"/>
              </a:solidFill>
              <a:latin typeface="Archivo"/>
              <a:ea typeface="Archivo"/>
              <a:cs typeface="Archivo"/>
              <a:sym typeface="Archivo"/>
            </a:endParaRPr>
          </a:p>
          <a:p>
            <a:pPr indent="0" lvl="0" marL="0" rtl="0" algn="l">
              <a:spcBef>
                <a:spcPts val="0"/>
              </a:spcBef>
              <a:spcAft>
                <a:spcPts val="0"/>
              </a:spcAft>
              <a:buNone/>
            </a:pPr>
            <a:r>
              <a:rPr b="1" lang="en" sz="2000">
                <a:solidFill>
                  <a:srgbClr val="0082E8"/>
                </a:solidFill>
                <a:uFill>
                  <a:noFill/>
                </a:uFill>
                <a:latin typeface="Archivo"/>
                <a:ea typeface="Archivo"/>
                <a:cs typeface="Archivo"/>
                <a:sym typeface="Archivo"/>
                <a:hlinkClick action="ppaction://hlinksldjump" r:id="rId8">
                  <a:extLst>
                    <a:ext uri="{A12FA001-AC4F-418D-AE19-62706E023703}">
                      <ahyp:hlinkClr val="tx"/>
                    </a:ext>
                  </a:extLst>
                </a:hlinkClick>
              </a:rPr>
              <a:t>Bonds &amp; Interest Rates</a:t>
            </a:r>
            <a:r>
              <a:rPr b="1" lang="en" sz="2000">
                <a:solidFill>
                  <a:srgbClr val="0082E8"/>
                </a:solidFill>
                <a:latin typeface="Archivo"/>
                <a:ea typeface="Archivo"/>
                <a:cs typeface="Archivo"/>
                <a:sym typeface="Archivo"/>
              </a:rPr>
              <a:t>   </a:t>
            </a:r>
            <a:br>
              <a:rPr b="1" lang="en" sz="2000">
                <a:solidFill>
                  <a:srgbClr val="1D1C1D"/>
                </a:solidFill>
                <a:latin typeface="Archivo"/>
                <a:ea typeface="Archivo"/>
                <a:cs typeface="Archivo"/>
                <a:sym typeface="Archivo"/>
              </a:rPr>
            </a:br>
            <a:r>
              <a:rPr lang="en" sz="1200">
                <a:solidFill>
                  <a:schemeClr val="dk1"/>
                </a:solidFill>
                <a:latin typeface="Archivo"/>
                <a:ea typeface="Archivo"/>
                <a:cs typeface="Archivo"/>
                <a:sym typeface="Archivo"/>
              </a:rPr>
              <a:t>Collection of Data Summarizing Moves in the Fixed Income Markets over the Last Quarter</a:t>
            </a:r>
            <a:br>
              <a:rPr lang="en" sz="1200">
                <a:solidFill>
                  <a:schemeClr val="dk1"/>
                </a:solidFill>
                <a:latin typeface="Archivo"/>
                <a:ea typeface="Archivo"/>
                <a:cs typeface="Archivo"/>
                <a:sym typeface="Archivo"/>
              </a:rPr>
            </a:br>
            <a:endParaRPr sz="1200">
              <a:solidFill>
                <a:schemeClr val="dk1"/>
              </a:solidFill>
              <a:latin typeface="Archivo"/>
              <a:ea typeface="Archivo"/>
              <a:cs typeface="Archivo"/>
              <a:sym typeface="Archivo"/>
            </a:endParaRPr>
          </a:p>
          <a:p>
            <a:pPr indent="0" lvl="0" marL="0" rtl="0" algn="l">
              <a:spcBef>
                <a:spcPts val="0"/>
              </a:spcBef>
              <a:spcAft>
                <a:spcPts val="0"/>
              </a:spcAft>
              <a:buNone/>
            </a:pPr>
            <a:r>
              <a:rPr b="1" lang="en" sz="2000">
                <a:solidFill>
                  <a:srgbClr val="0082E8"/>
                </a:solidFill>
                <a:uFill>
                  <a:noFill/>
                </a:uFill>
                <a:latin typeface="Archivo"/>
                <a:ea typeface="Archivo"/>
                <a:cs typeface="Archivo"/>
                <a:sym typeface="Archivo"/>
                <a:hlinkClick action="ppaction://hlinksldjump" r:id="rId9">
                  <a:extLst>
                    <a:ext uri="{A12FA001-AC4F-418D-AE19-62706E023703}">
                      <ahyp:hlinkClr val="tx"/>
                    </a:ext>
                  </a:extLst>
                </a:hlinkClick>
              </a:rPr>
              <a:t>Charts of the Moment</a:t>
            </a:r>
            <a:r>
              <a:rPr b="1" lang="en" sz="2000">
                <a:solidFill>
                  <a:srgbClr val="1D1C1D"/>
                </a:solidFill>
                <a:latin typeface="Archivo"/>
                <a:ea typeface="Archivo"/>
                <a:cs typeface="Archivo"/>
                <a:sym typeface="Archivo"/>
              </a:rPr>
              <a:t>   </a:t>
            </a:r>
            <a:br>
              <a:rPr b="1" lang="en" sz="2000">
                <a:solidFill>
                  <a:srgbClr val="1D1C1D"/>
                </a:solidFill>
                <a:latin typeface="Archivo"/>
                <a:ea typeface="Archivo"/>
                <a:cs typeface="Archivo"/>
                <a:sym typeface="Archivo"/>
              </a:rPr>
            </a:br>
            <a:r>
              <a:rPr lang="en" sz="1200">
                <a:solidFill>
                  <a:schemeClr val="dk1"/>
                </a:solidFill>
                <a:latin typeface="Archivo"/>
                <a:ea typeface="Archivo"/>
                <a:cs typeface="Archivo"/>
                <a:sym typeface="Archivo"/>
              </a:rPr>
              <a:t>Visuals Depicting Trends that are Impacting the Markets </a:t>
            </a:r>
            <a:br>
              <a:rPr lang="en" sz="1200">
                <a:solidFill>
                  <a:schemeClr val="dk1"/>
                </a:solidFill>
                <a:latin typeface="Archivo"/>
                <a:ea typeface="Archivo"/>
                <a:cs typeface="Archivo"/>
                <a:sym typeface="Archivo"/>
              </a:rPr>
            </a:br>
            <a:r>
              <a:rPr lang="en" sz="1200">
                <a:solidFill>
                  <a:schemeClr val="dk1"/>
                </a:solidFill>
                <a:latin typeface="Archivo"/>
                <a:ea typeface="Archivo"/>
                <a:cs typeface="Archivo"/>
                <a:sym typeface="Archivo"/>
              </a:rPr>
              <a:t>and Investments</a:t>
            </a:r>
            <a:endParaRPr sz="1200">
              <a:solidFill>
                <a:schemeClr val="dk1"/>
              </a:solidFill>
              <a:latin typeface="Archivo"/>
              <a:ea typeface="Archivo"/>
              <a:cs typeface="Archivo"/>
              <a:sym typeface="Archivo"/>
            </a:endParaRPr>
          </a:p>
          <a:p>
            <a:pPr indent="0" lvl="0" marL="457200" rtl="0" algn="l">
              <a:spcBef>
                <a:spcPts val="0"/>
              </a:spcBef>
              <a:spcAft>
                <a:spcPts val="0"/>
              </a:spcAft>
              <a:buNone/>
            </a:pPr>
            <a:r>
              <a:t/>
            </a:r>
            <a:endParaRPr b="1" sz="2000">
              <a:solidFill>
                <a:srgbClr val="1D1C1D"/>
              </a:solidFill>
              <a:latin typeface="Archivo"/>
              <a:ea typeface="Archivo"/>
              <a:cs typeface="Archivo"/>
              <a:sym typeface="Archivo"/>
            </a:endParaRPr>
          </a:p>
          <a:p>
            <a:pPr indent="0" lvl="0" marL="0" rtl="0" algn="l">
              <a:spcBef>
                <a:spcPts val="0"/>
              </a:spcBef>
              <a:spcAft>
                <a:spcPts val="0"/>
              </a:spcAft>
              <a:buNone/>
            </a:pPr>
            <a:br>
              <a:rPr b="1" lang="en" sz="3400">
                <a:solidFill>
                  <a:srgbClr val="1D1C1D"/>
                </a:solidFill>
                <a:latin typeface="Archivo"/>
                <a:ea typeface="Archivo"/>
                <a:cs typeface="Archivo"/>
                <a:sym typeface="Archivo"/>
              </a:rPr>
            </a:br>
            <a:endParaRPr b="1" sz="3400">
              <a:solidFill>
                <a:schemeClr val="dk1"/>
              </a:solidFill>
              <a:latin typeface="Archivo"/>
              <a:ea typeface="Archivo"/>
              <a:cs typeface="Archivo"/>
              <a:sym typeface="Archivo"/>
            </a:endParaRPr>
          </a:p>
          <a:p>
            <a:pPr indent="0" lvl="0" marL="0" rtl="0" algn="l">
              <a:spcBef>
                <a:spcPts val="0"/>
              </a:spcBef>
              <a:spcAft>
                <a:spcPts val="0"/>
              </a:spcAft>
              <a:buNone/>
            </a:pPr>
            <a:r>
              <a:t/>
            </a:r>
            <a:endParaRPr sz="3400">
              <a:solidFill>
                <a:srgbClr val="1D1C1D"/>
              </a:solidFill>
              <a:latin typeface="Archivo"/>
              <a:ea typeface="Archivo"/>
              <a:cs typeface="Archivo"/>
              <a:sym typeface="Archivo"/>
            </a:endParaRPr>
          </a:p>
          <a:p>
            <a:pPr indent="0" lvl="0" marL="0" rtl="0" algn="l">
              <a:spcBef>
                <a:spcPts val="0"/>
              </a:spcBef>
              <a:spcAft>
                <a:spcPts val="0"/>
              </a:spcAft>
              <a:buNone/>
            </a:pPr>
            <a:r>
              <a:t/>
            </a:r>
            <a:endParaRPr sz="3400">
              <a:solidFill>
                <a:srgbClr val="1D1C1D"/>
              </a:solidFill>
              <a:latin typeface="Archivo"/>
              <a:ea typeface="Archivo"/>
              <a:cs typeface="Archivo"/>
              <a:sym typeface="Archivo"/>
            </a:endParaRPr>
          </a:p>
          <a:p>
            <a:pPr indent="0" lvl="0" marL="0" rtl="0" algn="l">
              <a:spcBef>
                <a:spcPts val="0"/>
              </a:spcBef>
              <a:spcAft>
                <a:spcPts val="0"/>
              </a:spcAft>
              <a:buClr>
                <a:schemeClr val="dk1"/>
              </a:buClr>
              <a:buSzPts val="1100"/>
              <a:buFont typeface="Arial"/>
              <a:buNone/>
            </a:pPr>
            <a:r>
              <a:t/>
            </a:r>
            <a:endParaRPr b="1" sz="3450">
              <a:solidFill>
                <a:schemeClr val="dk1"/>
              </a:solidFill>
              <a:latin typeface="Archivo"/>
              <a:ea typeface="Archivo"/>
              <a:cs typeface="Archivo"/>
              <a:sym typeface="Archiv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
        <p:nvSpPr>
          <p:cNvPr id="100" name="Google Shape;100;p18"/>
          <p:cNvSpPr txBox="1"/>
          <p:nvPr/>
        </p:nvSpPr>
        <p:spPr>
          <a:xfrm>
            <a:off x="3457475" y="1087675"/>
            <a:ext cx="3898800" cy="7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50">
                <a:solidFill>
                  <a:schemeClr val="dk1"/>
                </a:solidFill>
                <a:latin typeface="Archivo"/>
                <a:ea typeface="Archivo"/>
                <a:cs typeface="Archivo"/>
                <a:sym typeface="Archivo"/>
              </a:rPr>
              <a:t>Market Data</a:t>
            </a:r>
            <a:endParaRPr b="1" sz="2500">
              <a:latin typeface="Archivo"/>
              <a:ea typeface="Archivo"/>
              <a:cs typeface="Archivo"/>
              <a:sym typeface="Archivo"/>
            </a:endParaRPr>
          </a:p>
        </p:txBody>
      </p:sp>
      <p:sp>
        <p:nvSpPr>
          <p:cNvPr id="101" name="Google Shape;101;p18"/>
          <p:cNvSpPr txBox="1"/>
          <p:nvPr/>
        </p:nvSpPr>
        <p:spPr>
          <a:xfrm>
            <a:off x="3457475" y="2109300"/>
            <a:ext cx="5374800" cy="216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2300">
                <a:solidFill>
                  <a:schemeClr val="dk1"/>
                </a:solidFill>
                <a:latin typeface="Archivo"/>
                <a:ea typeface="Archivo"/>
                <a:cs typeface="Archivo"/>
                <a:sym typeface="Archivo"/>
              </a:rPr>
              <a:t>Charts and Tables Highlighting the Performance of Stock Market Indicators and Asset Classes over the Latest Quarter</a:t>
            </a:r>
            <a:endParaRPr sz="2300">
              <a:solidFill>
                <a:schemeClr val="dk1"/>
              </a:solidFill>
              <a:latin typeface="Archivo"/>
              <a:ea typeface="Archivo"/>
              <a:cs typeface="Archivo"/>
              <a:sym typeface="Archivo"/>
            </a:endParaRPr>
          </a:p>
          <a:p>
            <a:pPr indent="0" lvl="0" marL="0" rtl="0" algn="l">
              <a:spcBef>
                <a:spcPts val="0"/>
              </a:spcBef>
              <a:spcAft>
                <a:spcPts val="0"/>
              </a:spcAft>
              <a:buNone/>
            </a:pPr>
            <a:r>
              <a:t/>
            </a:r>
            <a:endParaRPr sz="2300">
              <a:latin typeface="Archivo"/>
              <a:ea typeface="Archivo"/>
              <a:cs typeface="Archivo"/>
              <a:sym typeface="Archivo"/>
            </a:endParaRPr>
          </a:p>
        </p:txBody>
      </p:sp>
      <p:pic>
        <p:nvPicPr>
          <p:cNvPr id="102" name="Google Shape;102;p18"/>
          <p:cNvPicPr preferRelativeResize="0"/>
          <p:nvPr/>
        </p:nvPicPr>
        <p:blipFill>
          <a:blip r:embed="rId4">
            <a:alphaModFix/>
          </a:blip>
          <a:stretch>
            <a:fillRect/>
          </a:stretch>
        </p:blipFill>
        <p:spPr>
          <a:xfrm>
            <a:off x="7768175" y="4822125"/>
            <a:ext cx="1185326" cy="161650"/>
          </a:xfrm>
          <a:prstGeom prst="rect">
            <a:avLst/>
          </a:prstGeom>
          <a:noFill/>
          <a:ln>
            <a:noFill/>
          </a:ln>
        </p:spPr>
      </p:pic>
      <p:pic>
        <p:nvPicPr>
          <p:cNvPr id="103" name="Google Shape;103;p18"/>
          <p:cNvPicPr preferRelativeResize="0"/>
          <p:nvPr/>
        </p:nvPicPr>
        <p:blipFill>
          <a:blip r:embed="rId5">
            <a:alphaModFix/>
          </a:blip>
          <a:stretch>
            <a:fillRect/>
          </a:stretch>
        </p:blipFill>
        <p:spPr>
          <a:xfrm rot="10800000">
            <a:off x="3566450" y="1901103"/>
            <a:ext cx="2962325" cy="56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Key Stock Market Index Performance</a:t>
            </a:r>
            <a:endParaRPr b="1" sz="3000">
              <a:solidFill>
                <a:srgbClr val="1D1C1D"/>
              </a:solidFill>
              <a:latin typeface="Archivo"/>
              <a:ea typeface="Archivo"/>
              <a:cs typeface="Archivo"/>
              <a:sym typeface="Archivo"/>
            </a:endParaRPr>
          </a:p>
        </p:txBody>
      </p:sp>
      <p:pic>
        <p:nvPicPr>
          <p:cNvPr id="109" name="Google Shape;109;p19">
            <a:hlinkClick r:id="rId3"/>
          </p:cNvPr>
          <p:cNvPicPr preferRelativeResize="0"/>
          <p:nvPr/>
        </p:nvPicPr>
        <p:blipFill>
          <a:blip r:embed="rId4">
            <a:alphaModFix/>
          </a:blip>
          <a:stretch>
            <a:fillRect/>
          </a:stretch>
        </p:blipFill>
        <p:spPr>
          <a:xfrm>
            <a:off x="6039625" y="2448125"/>
            <a:ext cx="1937225" cy="297900"/>
          </a:xfrm>
          <a:prstGeom prst="rect">
            <a:avLst/>
          </a:prstGeom>
          <a:noFill/>
          <a:ln>
            <a:noFill/>
          </a:ln>
        </p:spPr>
      </p:pic>
      <p:pic>
        <p:nvPicPr>
          <p:cNvPr id="110" name="Google Shape;110;p19">
            <a:hlinkClick r:id="rId5"/>
          </p:cNvPr>
          <p:cNvPicPr preferRelativeResize="0"/>
          <p:nvPr/>
        </p:nvPicPr>
        <p:blipFill>
          <a:blip r:embed="rId4">
            <a:alphaModFix/>
          </a:blip>
          <a:stretch>
            <a:fillRect/>
          </a:stretch>
        </p:blipFill>
        <p:spPr>
          <a:xfrm>
            <a:off x="6039625" y="4552200"/>
            <a:ext cx="1937225" cy="297900"/>
          </a:xfrm>
          <a:prstGeom prst="rect">
            <a:avLst/>
          </a:prstGeom>
          <a:noFill/>
          <a:ln>
            <a:noFill/>
          </a:ln>
        </p:spPr>
      </p:pic>
      <p:graphicFrame>
        <p:nvGraphicFramePr>
          <p:cNvPr id="111" name="Google Shape;111;p19"/>
          <p:cNvGraphicFramePr/>
          <p:nvPr/>
        </p:nvGraphicFramePr>
        <p:xfrm>
          <a:off x="5319888" y="928438"/>
          <a:ext cx="3000000" cy="3000000"/>
        </p:xfrm>
        <a:graphic>
          <a:graphicData uri="http://schemas.openxmlformats.org/drawingml/2006/table">
            <a:tbl>
              <a:tblPr>
                <a:noFill/>
                <a:tableStyleId>{994B9B9B-C7AD-4973-846E-5D13EC1C2C5A}</a:tableStyleId>
              </a:tblPr>
              <a:tblGrid>
                <a:gridCol w="2744625"/>
                <a:gridCol w="632050"/>
              </a:tblGrid>
              <a:tr h="400875">
                <a:tc>
                  <a:txBody>
                    <a:bodyPr/>
                    <a:lstStyle/>
                    <a:p>
                      <a:pPr indent="0" lvl="0" marL="0" rtl="0" algn="l">
                        <a:lnSpc>
                          <a:spcPct val="115000"/>
                        </a:lnSpc>
                        <a:spcBef>
                          <a:spcPts val="0"/>
                        </a:spcBef>
                        <a:spcAft>
                          <a:spcPts val="0"/>
                        </a:spcAft>
                        <a:buNone/>
                      </a:pPr>
                      <a:r>
                        <a:rPr b="1" lang="en" sz="1000">
                          <a:solidFill>
                            <a:srgbClr val="FFFFFF"/>
                          </a:solidFill>
                          <a:latin typeface="Archivo"/>
                          <a:ea typeface="Archivo"/>
                          <a:cs typeface="Archivo"/>
                          <a:sym typeface="Archivo"/>
                        </a:rPr>
                        <a:t>US Markets</a:t>
                      </a:r>
                      <a:endParaRPr b="1" sz="1000">
                        <a:solidFill>
                          <a:srgbClr val="FFFFFF"/>
                        </a:solidFill>
                        <a:latin typeface="Archivo"/>
                        <a:ea typeface="Archivo"/>
                        <a:cs typeface="Archivo"/>
                        <a:sym typeface="Archivo"/>
                      </a:endParaRPr>
                    </a:p>
                  </a:txBody>
                  <a:tcPr marT="19050" marB="19050" marR="28575" marL="28575" anchor="ctr">
                    <a:lnL cap="flat" cmpd="sng" w="10575">
                      <a:solidFill>
                        <a:srgbClr val="0082E8"/>
                      </a:solidFill>
                      <a:prstDash val="solid"/>
                      <a:round/>
                      <a:headEnd len="sm" w="sm" type="none"/>
                      <a:tailEnd len="sm" w="sm" type="none"/>
                    </a:lnL>
                    <a:lnR cap="flat" cmpd="sng" w="10575">
                      <a:solidFill>
                        <a:srgbClr val="0082E8"/>
                      </a:solidFill>
                      <a:prstDash val="solid"/>
                      <a:round/>
                      <a:headEnd len="sm" w="sm" type="none"/>
                      <a:tailEnd len="sm" w="sm" type="none"/>
                    </a:lnR>
                    <a:lnT cap="flat" cmpd="sng" w="10575">
                      <a:solidFill>
                        <a:srgbClr val="0082E8"/>
                      </a:solidFill>
                      <a:prstDash val="solid"/>
                      <a:round/>
                      <a:headEnd len="sm" w="sm" type="none"/>
                      <a:tailEnd len="sm" w="sm" type="none"/>
                    </a:lnT>
                    <a:lnB cap="flat" cmpd="sng" w="10575">
                      <a:solidFill>
                        <a:srgbClr val="0082E8"/>
                      </a:solidFill>
                      <a:prstDash val="solid"/>
                      <a:round/>
                      <a:headEnd len="sm" w="sm" type="none"/>
                      <a:tailEnd len="sm" w="sm" type="none"/>
                    </a:lnB>
                    <a:solidFill>
                      <a:srgbClr val="0082E8"/>
                    </a:solidFill>
                  </a:tcPr>
                </a:tc>
                <a:tc>
                  <a:txBody>
                    <a:bodyPr/>
                    <a:lstStyle/>
                    <a:p>
                      <a:pPr indent="0" lvl="0" marL="0" rtl="0" algn="l">
                        <a:lnSpc>
                          <a:spcPct val="115000"/>
                        </a:lnSpc>
                        <a:spcBef>
                          <a:spcPts val="0"/>
                        </a:spcBef>
                        <a:spcAft>
                          <a:spcPts val="0"/>
                        </a:spcAft>
                        <a:buNone/>
                      </a:pPr>
                      <a:r>
                        <a:rPr b="1" lang="en" sz="1000">
                          <a:solidFill>
                            <a:srgbClr val="FFFFFF"/>
                          </a:solidFill>
                          <a:latin typeface="Archivo"/>
                          <a:ea typeface="Archivo"/>
                          <a:cs typeface="Archivo"/>
                          <a:sym typeface="Archivo"/>
                        </a:rPr>
                        <a:t>Q4 2024 Return</a:t>
                      </a:r>
                      <a:endParaRPr b="1" sz="1000">
                        <a:solidFill>
                          <a:srgbClr val="FFFFFF"/>
                        </a:solidFill>
                        <a:latin typeface="Archivo"/>
                        <a:ea typeface="Archivo"/>
                        <a:cs typeface="Archivo"/>
                        <a:sym typeface="Archivo"/>
                      </a:endParaRPr>
                    </a:p>
                  </a:txBody>
                  <a:tcPr marT="19050" marB="19050" marR="28575" marL="28575" anchor="b">
                    <a:lnL cap="flat" cmpd="sng" w="10575">
                      <a:solidFill>
                        <a:srgbClr val="0082E8"/>
                      </a:solidFill>
                      <a:prstDash val="solid"/>
                      <a:round/>
                      <a:headEnd len="sm" w="sm" type="none"/>
                      <a:tailEnd len="sm" w="sm" type="none"/>
                    </a:lnL>
                    <a:lnR cap="flat" cmpd="sng" w="10575">
                      <a:solidFill>
                        <a:srgbClr val="0082E8"/>
                      </a:solidFill>
                      <a:prstDash val="solid"/>
                      <a:round/>
                      <a:headEnd len="sm" w="sm" type="none"/>
                      <a:tailEnd len="sm" w="sm" type="none"/>
                    </a:lnR>
                    <a:lnT cap="flat" cmpd="sng" w="10575">
                      <a:solidFill>
                        <a:srgbClr val="0082E8"/>
                      </a:solidFill>
                      <a:prstDash val="solid"/>
                      <a:round/>
                      <a:headEnd len="sm" w="sm" type="none"/>
                      <a:tailEnd len="sm" w="sm" type="none"/>
                    </a:lnT>
                    <a:lnB cap="flat" cmpd="sng" w="10575">
                      <a:solidFill>
                        <a:srgbClr val="0082E8"/>
                      </a:solidFill>
                      <a:prstDash val="solid"/>
                      <a:round/>
                      <a:headEnd len="sm" w="sm" type="none"/>
                      <a:tailEnd len="sm" w="sm" type="none"/>
                    </a:lnB>
                    <a:solidFill>
                      <a:srgbClr val="0082E8"/>
                    </a:solidFill>
                  </a:tcPr>
                </a:tc>
              </a:tr>
              <a:tr h="332150">
                <a:tc>
                  <a:txBody>
                    <a:bodyPr/>
                    <a:lstStyle/>
                    <a:p>
                      <a:pPr indent="0" lvl="0" marL="0" rtl="0" algn="l">
                        <a:lnSpc>
                          <a:spcPct val="115000"/>
                        </a:lnSpc>
                        <a:spcBef>
                          <a:spcPts val="0"/>
                        </a:spcBef>
                        <a:spcAft>
                          <a:spcPts val="0"/>
                        </a:spcAft>
                        <a:buNone/>
                      </a:pPr>
                      <a:r>
                        <a:rPr lang="en" sz="1000">
                          <a:latin typeface="Archivo"/>
                          <a:ea typeface="Archivo"/>
                          <a:cs typeface="Archivo"/>
                          <a:sym typeface="Archivo"/>
                        </a:rPr>
                        <a:t>Dow Jones Industrial Average Total Return</a:t>
                      </a:r>
                      <a:endParaRPr sz="1000">
                        <a:latin typeface="Archivo"/>
                        <a:ea typeface="Archivo"/>
                        <a:cs typeface="Archivo"/>
                        <a:sym typeface="Archivo"/>
                      </a:endParaRPr>
                    </a:p>
                  </a:txBody>
                  <a:tcPr marT="19050" marB="19050" marR="28575" marL="28575" anchor="ctr">
                    <a:lnL cap="flat" cmpd="sng" w="1057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0082E8"/>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0.51%</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10575">
                      <a:solidFill>
                        <a:srgbClr val="B7B7B7"/>
                      </a:solidFill>
                      <a:prstDash val="solid"/>
                      <a:round/>
                      <a:headEnd len="sm" w="sm" type="none"/>
                      <a:tailEnd len="sm" w="sm" type="none"/>
                    </a:lnR>
                    <a:lnT cap="flat" cmpd="sng" w="10575">
                      <a:solidFill>
                        <a:srgbClr val="0082E8"/>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FBFEFC"/>
                    </a:solidFill>
                  </a:tcPr>
                </a:tc>
              </a:tr>
              <a:tr h="332150">
                <a:tc>
                  <a:txBody>
                    <a:bodyPr/>
                    <a:lstStyle/>
                    <a:p>
                      <a:pPr indent="0" lvl="0" marL="0" rtl="0" algn="l">
                        <a:lnSpc>
                          <a:spcPct val="115000"/>
                        </a:lnSpc>
                        <a:spcBef>
                          <a:spcPts val="0"/>
                        </a:spcBef>
                        <a:spcAft>
                          <a:spcPts val="0"/>
                        </a:spcAft>
                        <a:buNone/>
                      </a:pPr>
                      <a:r>
                        <a:rPr lang="en" sz="1000">
                          <a:latin typeface="Archivo"/>
                          <a:ea typeface="Archivo"/>
                          <a:cs typeface="Archivo"/>
                          <a:sym typeface="Archivo"/>
                        </a:rPr>
                        <a:t>S&amp;P 500 Total Return</a:t>
                      </a:r>
                      <a:endParaRPr sz="1000">
                        <a:latin typeface="Archivo"/>
                        <a:ea typeface="Archivo"/>
                        <a:cs typeface="Archivo"/>
                        <a:sym typeface="Archivo"/>
                      </a:endParaRPr>
                    </a:p>
                  </a:txBody>
                  <a:tcPr marT="19050" marB="19050" marR="28575" marL="28575" anchor="ctr">
                    <a:lnL cap="flat" cmpd="sng" w="1057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2.07%</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1057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EFF8F1"/>
                    </a:solidFill>
                  </a:tcPr>
                </a:tc>
              </a:tr>
              <a:tr h="332150">
                <a:tc>
                  <a:txBody>
                    <a:bodyPr/>
                    <a:lstStyle/>
                    <a:p>
                      <a:pPr indent="0" lvl="0" marL="0" rtl="0" algn="l">
                        <a:lnSpc>
                          <a:spcPct val="115000"/>
                        </a:lnSpc>
                        <a:spcBef>
                          <a:spcPts val="0"/>
                        </a:spcBef>
                        <a:spcAft>
                          <a:spcPts val="0"/>
                        </a:spcAft>
                        <a:buNone/>
                      </a:pPr>
                      <a:r>
                        <a:rPr lang="en" sz="1000">
                          <a:latin typeface="Archivo"/>
                          <a:ea typeface="Archivo"/>
                          <a:cs typeface="Archivo"/>
                          <a:sym typeface="Archivo"/>
                        </a:rPr>
                        <a:t>Nasdaq Composite Total Return</a:t>
                      </a:r>
                      <a:endParaRPr sz="1000">
                        <a:latin typeface="Archivo"/>
                        <a:ea typeface="Archivo"/>
                        <a:cs typeface="Archivo"/>
                        <a:sym typeface="Archivo"/>
                      </a:endParaRPr>
                    </a:p>
                  </a:txBody>
                  <a:tcPr marT="19050" marB="19050" marR="28575" marL="28575" anchor="ctr">
                    <a:lnL cap="flat" cmpd="sng" w="1057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10575">
                      <a:solidFill>
                        <a:srgbClr val="B7B7B7"/>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6.17%</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1057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10575">
                      <a:solidFill>
                        <a:srgbClr val="B7B7B7"/>
                      </a:solidFill>
                      <a:prstDash val="solid"/>
                      <a:round/>
                      <a:headEnd len="sm" w="sm" type="none"/>
                      <a:tailEnd len="sm" w="sm" type="none"/>
                    </a:lnB>
                    <a:solidFill>
                      <a:srgbClr val="CDEAD5"/>
                    </a:solidFill>
                  </a:tcPr>
                </a:tc>
              </a:tr>
            </a:tbl>
          </a:graphicData>
        </a:graphic>
      </p:graphicFrame>
      <p:graphicFrame>
        <p:nvGraphicFramePr>
          <p:cNvPr id="112" name="Google Shape;112;p19"/>
          <p:cNvGraphicFramePr/>
          <p:nvPr/>
        </p:nvGraphicFramePr>
        <p:xfrm>
          <a:off x="5319888" y="2996425"/>
          <a:ext cx="3000000" cy="3000000"/>
        </p:xfrm>
        <a:graphic>
          <a:graphicData uri="http://schemas.openxmlformats.org/drawingml/2006/table">
            <a:tbl>
              <a:tblPr>
                <a:noFill/>
                <a:tableStyleId>{994B9B9B-C7AD-4973-846E-5D13EC1C2C5A}</a:tableStyleId>
              </a:tblPr>
              <a:tblGrid>
                <a:gridCol w="2744625"/>
                <a:gridCol w="632050"/>
              </a:tblGrid>
              <a:tr h="368850">
                <a:tc>
                  <a:txBody>
                    <a:bodyPr/>
                    <a:lstStyle/>
                    <a:p>
                      <a:pPr indent="0" lvl="0" marL="0" rtl="0" algn="l">
                        <a:lnSpc>
                          <a:spcPct val="115000"/>
                        </a:lnSpc>
                        <a:spcBef>
                          <a:spcPts val="0"/>
                        </a:spcBef>
                        <a:spcAft>
                          <a:spcPts val="0"/>
                        </a:spcAft>
                        <a:buNone/>
                      </a:pPr>
                      <a:r>
                        <a:rPr b="1" lang="en" sz="1000">
                          <a:solidFill>
                            <a:srgbClr val="FFFFFF"/>
                          </a:solidFill>
                        </a:rPr>
                        <a:t>Global Markets</a:t>
                      </a:r>
                      <a:endParaRPr b="1" sz="1000">
                        <a:solidFill>
                          <a:srgbClr val="FFFFFF"/>
                        </a:solidFill>
                      </a:endParaRPr>
                    </a:p>
                  </a:txBody>
                  <a:tcPr marT="19050" marB="19050" marR="28575" marL="28575" anchor="ctr">
                    <a:lnL cap="flat" cmpd="sng" w="10575">
                      <a:solidFill>
                        <a:srgbClr val="0082E8"/>
                      </a:solidFill>
                      <a:prstDash val="solid"/>
                      <a:round/>
                      <a:headEnd len="sm" w="sm" type="none"/>
                      <a:tailEnd len="sm" w="sm" type="none"/>
                    </a:lnL>
                    <a:lnR cap="flat" cmpd="sng" w="10575">
                      <a:solidFill>
                        <a:srgbClr val="0082E8"/>
                      </a:solidFill>
                      <a:prstDash val="solid"/>
                      <a:round/>
                      <a:headEnd len="sm" w="sm" type="none"/>
                      <a:tailEnd len="sm" w="sm" type="none"/>
                    </a:lnR>
                    <a:lnT cap="flat" cmpd="sng" w="1057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c>
                  <a:txBody>
                    <a:bodyPr/>
                    <a:lstStyle/>
                    <a:p>
                      <a:pPr indent="0" lvl="0" marL="0" rtl="0" algn="l">
                        <a:lnSpc>
                          <a:spcPct val="115000"/>
                        </a:lnSpc>
                        <a:spcBef>
                          <a:spcPts val="0"/>
                        </a:spcBef>
                        <a:spcAft>
                          <a:spcPts val="0"/>
                        </a:spcAft>
                        <a:buNone/>
                      </a:pPr>
                      <a:r>
                        <a:rPr b="1" lang="en" sz="1000">
                          <a:solidFill>
                            <a:srgbClr val="FFFFFF"/>
                          </a:solidFill>
                          <a:latin typeface="Archivo"/>
                          <a:ea typeface="Archivo"/>
                          <a:cs typeface="Archivo"/>
                          <a:sym typeface="Archivo"/>
                        </a:rPr>
                        <a:t>Q4 2024 Return</a:t>
                      </a:r>
                      <a:endParaRPr b="1" sz="1000">
                        <a:solidFill>
                          <a:srgbClr val="FFFFFF"/>
                        </a:solidFill>
                        <a:latin typeface="Archivo"/>
                        <a:ea typeface="Archivo"/>
                        <a:cs typeface="Archivo"/>
                        <a:sym typeface="Archivo"/>
                      </a:endParaRPr>
                    </a:p>
                  </a:txBody>
                  <a:tcPr marT="19050" marB="19050" marR="28575" marL="28575" anchor="b">
                    <a:lnL cap="flat" cmpd="sng" w="10575">
                      <a:solidFill>
                        <a:srgbClr val="0082E8"/>
                      </a:solidFill>
                      <a:prstDash val="solid"/>
                      <a:round/>
                      <a:headEnd len="sm" w="sm" type="none"/>
                      <a:tailEnd len="sm" w="sm" type="none"/>
                    </a:lnL>
                    <a:lnR cap="flat" cmpd="sng" w="10575">
                      <a:solidFill>
                        <a:srgbClr val="0082E8"/>
                      </a:solidFill>
                      <a:prstDash val="solid"/>
                      <a:round/>
                      <a:headEnd len="sm" w="sm" type="none"/>
                      <a:tailEnd len="sm" w="sm" type="none"/>
                    </a:lnR>
                    <a:lnT cap="flat" cmpd="sng" w="1057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r>
              <a:tr h="342825">
                <a:tc>
                  <a:txBody>
                    <a:bodyPr/>
                    <a:lstStyle/>
                    <a:p>
                      <a:pPr indent="0" lvl="0" marL="0" rtl="0" algn="l">
                        <a:lnSpc>
                          <a:spcPct val="115000"/>
                        </a:lnSpc>
                        <a:spcBef>
                          <a:spcPts val="0"/>
                        </a:spcBef>
                        <a:spcAft>
                          <a:spcPts val="0"/>
                        </a:spcAft>
                        <a:buNone/>
                      </a:pPr>
                      <a:r>
                        <a:rPr lang="en" sz="1000">
                          <a:latin typeface="Archivo"/>
                          <a:ea typeface="Archivo"/>
                          <a:cs typeface="Archivo"/>
                          <a:sym typeface="Archivo"/>
                        </a:rPr>
                        <a:t>MSCI World Ex USA Total Return</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-7.36%</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FFB3B3"/>
                    </a:solidFill>
                  </a:tcPr>
                </a:tc>
              </a:tr>
              <a:tr h="342825">
                <a:tc>
                  <a:txBody>
                    <a:bodyPr/>
                    <a:lstStyle/>
                    <a:p>
                      <a:pPr indent="0" lvl="0" marL="0" rtl="0" algn="l">
                        <a:lnSpc>
                          <a:spcPct val="115000"/>
                        </a:lnSpc>
                        <a:spcBef>
                          <a:spcPts val="0"/>
                        </a:spcBef>
                        <a:spcAft>
                          <a:spcPts val="0"/>
                        </a:spcAft>
                        <a:buNone/>
                      </a:pPr>
                      <a:r>
                        <a:rPr lang="en" sz="1000">
                          <a:latin typeface="Archivo"/>
                          <a:ea typeface="Archivo"/>
                          <a:cs typeface="Archivo"/>
                          <a:sym typeface="Archivo"/>
                        </a:rPr>
                        <a:t>MSCI Emerging Markets Total Return</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-7.84%</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10575">
                      <a:solidFill>
                        <a:srgbClr val="CCCCCC">
                          <a:alpha val="0"/>
                        </a:srgbClr>
                      </a:solidFill>
                      <a:prstDash val="solid"/>
                      <a:round/>
                      <a:headEnd len="sm" w="sm" type="none"/>
                      <a:tailEnd len="sm" w="sm" type="none"/>
                    </a:lnB>
                    <a:solidFill>
                      <a:srgbClr val="FFAFAF"/>
                    </a:solidFill>
                  </a:tcPr>
                </a:tc>
              </a:tr>
              <a:tr h="342825">
                <a:tc>
                  <a:txBody>
                    <a:bodyPr/>
                    <a:lstStyle/>
                    <a:p>
                      <a:pPr indent="0" lvl="0" marL="0" rtl="0" algn="l">
                        <a:lnSpc>
                          <a:spcPct val="115000"/>
                        </a:lnSpc>
                        <a:spcBef>
                          <a:spcPts val="0"/>
                        </a:spcBef>
                        <a:spcAft>
                          <a:spcPts val="0"/>
                        </a:spcAft>
                        <a:buNone/>
                      </a:pPr>
                      <a:r>
                        <a:rPr lang="en" sz="1000">
                          <a:latin typeface="Archivo"/>
                          <a:ea typeface="Archivo"/>
                          <a:cs typeface="Archivo"/>
                          <a:sym typeface="Archivo"/>
                        </a:rPr>
                        <a:t>MSCI EAFE Total Return</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-8.06%</a:t>
                      </a:r>
                      <a:endParaRPr sz="1000">
                        <a:latin typeface="Archivo"/>
                        <a:ea typeface="Archivo"/>
                        <a:cs typeface="Archivo"/>
                        <a:sym typeface="Archivo"/>
                      </a:endParaRPr>
                    </a:p>
                  </a:txBody>
                  <a:tcPr marT="19050" marB="19050" marR="28575" marL="2857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1057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FFACAC"/>
                    </a:solidFill>
                  </a:tcPr>
                </a:tc>
              </a:tr>
            </a:tbl>
          </a:graphicData>
        </a:graphic>
      </p:graphicFrame>
      <p:pic>
        <p:nvPicPr>
          <p:cNvPr id="113" name="Google Shape;113;p19"/>
          <p:cNvPicPr preferRelativeResize="0"/>
          <p:nvPr/>
        </p:nvPicPr>
        <p:blipFill rotWithShape="1">
          <a:blip r:embed="rId6">
            <a:alphaModFix/>
          </a:blip>
          <a:srcRect b="159" l="0" r="0" t="169"/>
          <a:stretch/>
        </p:blipFill>
        <p:spPr>
          <a:xfrm>
            <a:off x="428638" y="916525"/>
            <a:ext cx="4384960" cy="1968849"/>
          </a:xfrm>
          <a:prstGeom prst="rect">
            <a:avLst/>
          </a:prstGeom>
          <a:noFill/>
          <a:ln>
            <a:noFill/>
          </a:ln>
          <a:effectLst>
            <a:outerShdw blurRad="200025" rotWithShape="0" algn="bl" dir="5400000" dist="19050">
              <a:srgbClr val="000000">
                <a:alpha val="10000"/>
              </a:srgbClr>
            </a:outerShdw>
          </a:effectLst>
        </p:spPr>
      </p:pic>
      <p:pic>
        <p:nvPicPr>
          <p:cNvPr id="114" name="Google Shape;114;p19"/>
          <p:cNvPicPr preferRelativeResize="0"/>
          <p:nvPr/>
        </p:nvPicPr>
        <p:blipFill rotWithShape="1">
          <a:blip r:embed="rId7">
            <a:alphaModFix/>
          </a:blip>
          <a:srcRect b="327" l="0" r="0" t="337"/>
          <a:stretch/>
        </p:blipFill>
        <p:spPr>
          <a:xfrm>
            <a:off x="428650" y="2996425"/>
            <a:ext cx="4394805" cy="1968850"/>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Key Stock Market Index Performance </a:t>
            </a:r>
            <a:r>
              <a:rPr lang="en" sz="2350">
                <a:solidFill>
                  <a:srgbClr val="1D1C1D"/>
                </a:solidFill>
                <a:latin typeface="Archivo"/>
                <a:ea typeface="Archivo"/>
                <a:cs typeface="Archivo"/>
                <a:sym typeface="Archivo"/>
              </a:rPr>
              <a:t>(cont.)</a:t>
            </a:r>
            <a:endParaRPr sz="3000">
              <a:solidFill>
                <a:srgbClr val="1D1C1D"/>
              </a:solidFill>
              <a:latin typeface="Archivo"/>
              <a:ea typeface="Archivo"/>
              <a:cs typeface="Archivo"/>
              <a:sym typeface="Archivo"/>
            </a:endParaRPr>
          </a:p>
        </p:txBody>
      </p:sp>
      <p:pic>
        <p:nvPicPr>
          <p:cNvPr id="120" name="Google Shape;120;p20">
            <a:hlinkClick r:id="rId3"/>
          </p:cNvPr>
          <p:cNvPicPr preferRelativeResize="0"/>
          <p:nvPr/>
        </p:nvPicPr>
        <p:blipFill>
          <a:blip r:embed="rId4">
            <a:alphaModFix/>
          </a:blip>
          <a:stretch>
            <a:fillRect/>
          </a:stretch>
        </p:blipFill>
        <p:spPr>
          <a:xfrm>
            <a:off x="1433963" y="4428912"/>
            <a:ext cx="1937225" cy="297900"/>
          </a:xfrm>
          <a:prstGeom prst="rect">
            <a:avLst/>
          </a:prstGeom>
          <a:noFill/>
          <a:ln>
            <a:noFill/>
          </a:ln>
        </p:spPr>
      </p:pic>
      <p:pic>
        <p:nvPicPr>
          <p:cNvPr id="121" name="Google Shape;121;p20">
            <a:hlinkClick r:id="rId5"/>
          </p:cNvPr>
          <p:cNvPicPr preferRelativeResize="0"/>
          <p:nvPr/>
        </p:nvPicPr>
        <p:blipFill>
          <a:blip r:embed="rId4">
            <a:alphaModFix/>
          </a:blip>
          <a:stretch>
            <a:fillRect/>
          </a:stretch>
        </p:blipFill>
        <p:spPr>
          <a:xfrm>
            <a:off x="5772788" y="4428912"/>
            <a:ext cx="1937225" cy="297900"/>
          </a:xfrm>
          <a:prstGeom prst="rect">
            <a:avLst/>
          </a:prstGeom>
          <a:noFill/>
          <a:ln>
            <a:noFill/>
          </a:ln>
        </p:spPr>
      </p:pic>
      <p:pic>
        <p:nvPicPr>
          <p:cNvPr id="122" name="Google Shape;122;p20"/>
          <p:cNvPicPr preferRelativeResize="0"/>
          <p:nvPr/>
        </p:nvPicPr>
        <p:blipFill rotWithShape="1">
          <a:blip r:embed="rId6">
            <a:alphaModFix/>
          </a:blip>
          <a:srcRect b="0" l="0" r="0" t="0"/>
          <a:stretch/>
        </p:blipFill>
        <p:spPr>
          <a:xfrm>
            <a:off x="339750" y="928450"/>
            <a:ext cx="4125650" cy="3376849"/>
          </a:xfrm>
          <a:prstGeom prst="rect">
            <a:avLst/>
          </a:prstGeom>
          <a:noFill/>
          <a:ln>
            <a:noFill/>
          </a:ln>
          <a:effectLst>
            <a:outerShdw blurRad="200025" rotWithShape="0" algn="bl" dir="5400000" dist="19050">
              <a:srgbClr val="000000">
                <a:alpha val="10000"/>
              </a:srgbClr>
            </a:outerShdw>
          </a:effectLst>
        </p:spPr>
      </p:pic>
      <p:pic>
        <p:nvPicPr>
          <p:cNvPr id="123" name="Google Shape;123;p20"/>
          <p:cNvPicPr preferRelativeResize="0"/>
          <p:nvPr/>
        </p:nvPicPr>
        <p:blipFill rotWithShape="1">
          <a:blip r:embed="rId7">
            <a:alphaModFix/>
          </a:blip>
          <a:srcRect b="0" l="0" r="0" t="0"/>
          <a:stretch/>
        </p:blipFill>
        <p:spPr>
          <a:xfrm>
            <a:off x="4678575" y="928450"/>
            <a:ext cx="4125650" cy="3376845"/>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1"/>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US Stock Sector Performance</a:t>
            </a:r>
            <a:endParaRPr b="1" sz="3000">
              <a:solidFill>
                <a:srgbClr val="1D1C1D"/>
              </a:solidFill>
              <a:latin typeface="Archivo"/>
              <a:ea typeface="Archivo"/>
              <a:cs typeface="Archivo"/>
              <a:sym typeface="Archivo"/>
            </a:endParaRPr>
          </a:p>
        </p:txBody>
      </p:sp>
      <p:pic>
        <p:nvPicPr>
          <p:cNvPr id="129" name="Google Shape;129;p21">
            <a:hlinkClick r:id="rId3"/>
          </p:cNvPr>
          <p:cNvPicPr preferRelativeResize="0"/>
          <p:nvPr/>
        </p:nvPicPr>
        <p:blipFill>
          <a:blip r:embed="rId4">
            <a:alphaModFix/>
          </a:blip>
          <a:stretch>
            <a:fillRect/>
          </a:stretch>
        </p:blipFill>
        <p:spPr>
          <a:xfrm>
            <a:off x="5988362" y="4661000"/>
            <a:ext cx="1937225" cy="297900"/>
          </a:xfrm>
          <a:prstGeom prst="rect">
            <a:avLst/>
          </a:prstGeom>
          <a:noFill/>
          <a:ln>
            <a:noFill/>
          </a:ln>
        </p:spPr>
      </p:pic>
      <p:graphicFrame>
        <p:nvGraphicFramePr>
          <p:cNvPr id="130" name="Google Shape;130;p21"/>
          <p:cNvGraphicFramePr/>
          <p:nvPr/>
        </p:nvGraphicFramePr>
        <p:xfrm>
          <a:off x="5224425" y="924725"/>
          <a:ext cx="3000000" cy="3000000"/>
        </p:xfrm>
        <a:graphic>
          <a:graphicData uri="http://schemas.openxmlformats.org/drawingml/2006/table">
            <a:tbl>
              <a:tblPr>
                <a:noFill/>
                <a:tableStyleId>{994B9B9B-C7AD-4973-846E-5D13EC1C2C5A}</a:tableStyleId>
              </a:tblPr>
              <a:tblGrid>
                <a:gridCol w="2744625"/>
                <a:gridCol w="632050"/>
              </a:tblGrid>
              <a:tr h="253150">
                <a:tc>
                  <a:txBody>
                    <a:bodyPr/>
                    <a:lstStyle/>
                    <a:p>
                      <a:pPr indent="0" lvl="0" marL="0" rtl="0" algn="l">
                        <a:lnSpc>
                          <a:spcPct val="115000"/>
                        </a:lnSpc>
                        <a:spcBef>
                          <a:spcPts val="0"/>
                        </a:spcBef>
                        <a:spcAft>
                          <a:spcPts val="0"/>
                        </a:spcAft>
                        <a:buNone/>
                      </a:pPr>
                      <a:r>
                        <a:rPr b="1" lang="en" sz="1000">
                          <a:solidFill>
                            <a:srgbClr val="FFFFFF"/>
                          </a:solidFill>
                        </a:rPr>
                        <a:t>Sensitive Sectors</a:t>
                      </a:r>
                      <a:endParaRPr b="1" sz="1000">
                        <a:solidFill>
                          <a:srgbClr val="FFFFFF"/>
                        </a:solidFill>
                      </a:endParaRPr>
                    </a:p>
                  </a:txBody>
                  <a:tcPr marT="19050" marB="19050" marR="28575" marL="28575" anchor="ctr">
                    <a:lnL cap="flat" cmpd="sng" w="1587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1587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c>
                  <a:txBody>
                    <a:bodyPr/>
                    <a:lstStyle/>
                    <a:p>
                      <a:pPr indent="0" lvl="0" marL="0" rtl="0" algn="l">
                        <a:lnSpc>
                          <a:spcPct val="115000"/>
                        </a:lnSpc>
                        <a:spcBef>
                          <a:spcPts val="0"/>
                        </a:spcBef>
                        <a:spcAft>
                          <a:spcPts val="0"/>
                        </a:spcAft>
                        <a:buNone/>
                      </a:pPr>
                      <a:r>
                        <a:rPr b="1" lang="en" sz="1000">
                          <a:solidFill>
                            <a:srgbClr val="FFFFFF"/>
                          </a:solidFill>
                          <a:latin typeface="Archivo"/>
                          <a:ea typeface="Archivo"/>
                          <a:cs typeface="Archivo"/>
                          <a:sym typeface="Archivo"/>
                        </a:rPr>
                        <a:t>Q4 2024 Return</a:t>
                      </a:r>
                      <a:endParaRPr b="1" sz="1000">
                        <a:solidFill>
                          <a:srgbClr val="FFFFFF"/>
                        </a:solidFill>
                        <a:latin typeface="Archivo"/>
                        <a:ea typeface="Archivo"/>
                        <a:cs typeface="Archivo"/>
                        <a:sym typeface="Archivo"/>
                      </a:endParaRPr>
                    </a:p>
                  </a:txBody>
                  <a:tcPr marT="19050" marB="19050" marR="28575" marL="28575" anchor="b">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r>
              <a:tr h="1392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Communication Services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7.37%</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C4E6CD"/>
                    </a:solidFill>
                  </a:tcPr>
                </a:tc>
              </a:tr>
              <a:tr h="20517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Energy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-1.62%</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EEEE"/>
                    </a:solidFill>
                  </a:tcPr>
                </a:tc>
              </a:tr>
              <a:tr h="1392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Industrial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-2.23%</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E8E8"/>
                    </a:solidFill>
                  </a:tcPr>
                </a:tc>
              </a:tr>
              <a:tr h="1392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Technology Select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3.16%</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6F5EA"/>
                    </a:solidFill>
                  </a:tcPr>
                </a:tc>
              </a:tr>
            </a:tbl>
          </a:graphicData>
        </a:graphic>
      </p:graphicFrame>
      <p:graphicFrame>
        <p:nvGraphicFramePr>
          <p:cNvPr id="131" name="Google Shape;131;p21"/>
          <p:cNvGraphicFramePr/>
          <p:nvPr/>
        </p:nvGraphicFramePr>
        <p:xfrm>
          <a:off x="5224425" y="2226438"/>
          <a:ext cx="3000000" cy="3000000"/>
        </p:xfrm>
        <a:graphic>
          <a:graphicData uri="http://schemas.openxmlformats.org/drawingml/2006/table">
            <a:tbl>
              <a:tblPr>
                <a:noFill/>
                <a:tableStyleId>{994B9B9B-C7AD-4973-846E-5D13EC1C2C5A}</a:tableStyleId>
              </a:tblPr>
              <a:tblGrid>
                <a:gridCol w="2744625"/>
                <a:gridCol w="632050"/>
              </a:tblGrid>
              <a:tr h="318800">
                <a:tc>
                  <a:txBody>
                    <a:bodyPr/>
                    <a:lstStyle/>
                    <a:p>
                      <a:pPr indent="0" lvl="0" marL="0" rtl="0" algn="l">
                        <a:lnSpc>
                          <a:spcPct val="115000"/>
                        </a:lnSpc>
                        <a:spcBef>
                          <a:spcPts val="0"/>
                        </a:spcBef>
                        <a:spcAft>
                          <a:spcPts val="0"/>
                        </a:spcAft>
                        <a:buNone/>
                      </a:pPr>
                      <a:r>
                        <a:rPr b="1" lang="en" sz="1000">
                          <a:solidFill>
                            <a:srgbClr val="FFFFFF"/>
                          </a:solidFill>
                        </a:rPr>
                        <a:t>Defensive Sectors</a:t>
                      </a:r>
                      <a:endParaRPr b="1" sz="1000">
                        <a:solidFill>
                          <a:srgbClr val="FFFFFF"/>
                        </a:solidFill>
                      </a:endParaRPr>
                    </a:p>
                  </a:txBody>
                  <a:tcPr marT="19050" marB="19050" marR="28575" marL="28575" anchor="ctr">
                    <a:lnL cap="flat" cmpd="sng" w="15875">
                      <a:solidFill>
                        <a:srgbClr val="0082E8"/>
                      </a:solidFill>
                      <a:prstDash val="solid"/>
                      <a:round/>
                      <a:headEnd len="sm" w="sm" type="none"/>
                      <a:tailEnd len="sm" w="sm" type="none"/>
                    </a:lnL>
                    <a:lnR cap="flat" cmpd="sng" w="15875">
                      <a:solidFill>
                        <a:srgbClr val="0082E8">
                          <a:alpha val="0"/>
                        </a:srgbClr>
                      </a:solidFill>
                      <a:prstDash val="solid"/>
                      <a:round/>
                      <a:headEnd len="sm" w="sm" type="none"/>
                      <a:tailEnd len="sm" w="sm" type="none"/>
                    </a:lnR>
                    <a:lnT cap="flat" cmpd="sng" w="1587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c>
                  <a:txBody>
                    <a:bodyPr/>
                    <a:lstStyle/>
                    <a:p>
                      <a:pPr indent="0" lvl="0" marL="0" rtl="0" algn="l">
                        <a:lnSpc>
                          <a:spcPct val="115000"/>
                        </a:lnSpc>
                        <a:spcBef>
                          <a:spcPts val="0"/>
                        </a:spcBef>
                        <a:spcAft>
                          <a:spcPts val="0"/>
                        </a:spcAft>
                        <a:buNone/>
                      </a:pPr>
                      <a:r>
                        <a:rPr b="1" lang="en" sz="1000">
                          <a:solidFill>
                            <a:srgbClr val="FFFFFF"/>
                          </a:solidFill>
                          <a:latin typeface="Archivo"/>
                          <a:ea typeface="Archivo"/>
                          <a:cs typeface="Archivo"/>
                          <a:sym typeface="Archivo"/>
                        </a:rPr>
                        <a:t>Q4 2024 Return</a:t>
                      </a:r>
                      <a:endParaRPr b="1" sz="1000">
                        <a:solidFill>
                          <a:srgbClr val="FFFFFF"/>
                        </a:solidFill>
                        <a:latin typeface="Archivo"/>
                        <a:ea typeface="Archivo"/>
                        <a:cs typeface="Archivo"/>
                        <a:sym typeface="Archivo"/>
                      </a:endParaRPr>
                    </a:p>
                  </a:txBody>
                  <a:tcPr marT="19050" marB="19050" marR="28575" marL="28575" anchor="b">
                    <a:lnL cap="flat" cmpd="sng" w="15875">
                      <a:solidFill>
                        <a:srgbClr val="0082E8">
                          <a:alpha val="0"/>
                        </a:srgbClr>
                      </a:solidFill>
                      <a:prstDash val="solid"/>
                      <a:round/>
                      <a:headEnd len="sm" w="sm" type="none"/>
                      <a:tailEnd len="sm" w="sm" type="none"/>
                    </a:lnL>
                    <a:lnR cap="flat" cmpd="sng" w="15875">
                      <a:solidFill>
                        <a:srgbClr val="0082E8"/>
                      </a:solidFill>
                      <a:prstDash val="solid"/>
                      <a:round/>
                      <a:headEnd len="sm" w="sm" type="none"/>
                      <a:tailEnd len="sm" w="sm" type="none"/>
                    </a:lnR>
                    <a:lnT cap="flat" cmpd="sng" w="1587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r>
              <a:tr h="175350">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Consumer Staples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-4.57%</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D0D0"/>
                    </a:solidFill>
                  </a:tcPr>
                </a:tc>
              </a:tr>
              <a:tr h="175350">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Health Care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-10.28%</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9696"/>
                    </a:solidFill>
                  </a:tcPr>
                </a:tc>
              </a:tr>
              <a:tr h="175350">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Utilities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-5.53%</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FFC6C6"/>
                    </a:solidFill>
                  </a:tcPr>
                </a:tc>
              </a:tr>
            </a:tbl>
          </a:graphicData>
        </a:graphic>
      </p:graphicFrame>
      <p:graphicFrame>
        <p:nvGraphicFramePr>
          <p:cNvPr id="132" name="Google Shape;132;p21"/>
          <p:cNvGraphicFramePr/>
          <p:nvPr/>
        </p:nvGraphicFramePr>
        <p:xfrm>
          <a:off x="5224425" y="3320463"/>
          <a:ext cx="3000000" cy="3000000"/>
        </p:xfrm>
        <a:graphic>
          <a:graphicData uri="http://schemas.openxmlformats.org/drawingml/2006/table">
            <a:tbl>
              <a:tblPr>
                <a:noFill/>
                <a:tableStyleId>{994B9B9B-C7AD-4973-846E-5D13EC1C2C5A}</a:tableStyleId>
              </a:tblPr>
              <a:tblGrid>
                <a:gridCol w="2744625"/>
                <a:gridCol w="632050"/>
              </a:tblGrid>
              <a:tr h="335700">
                <a:tc>
                  <a:txBody>
                    <a:bodyPr/>
                    <a:lstStyle/>
                    <a:p>
                      <a:pPr indent="0" lvl="0" marL="0" rtl="0" algn="l">
                        <a:lnSpc>
                          <a:spcPct val="115000"/>
                        </a:lnSpc>
                        <a:spcBef>
                          <a:spcPts val="0"/>
                        </a:spcBef>
                        <a:spcAft>
                          <a:spcPts val="0"/>
                        </a:spcAft>
                        <a:buNone/>
                      </a:pPr>
                      <a:r>
                        <a:rPr b="1" lang="en" sz="1000">
                          <a:solidFill>
                            <a:srgbClr val="FFFFFF"/>
                          </a:solidFill>
                        </a:rPr>
                        <a:t>Cyclical Sectors</a:t>
                      </a:r>
                      <a:endParaRPr b="1" sz="1000">
                        <a:solidFill>
                          <a:srgbClr val="FFFFFF"/>
                        </a:solidFill>
                      </a:endParaRPr>
                    </a:p>
                  </a:txBody>
                  <a:tcPr marT="19050" marB="19050" marR="28575" marL="28575" anchor="ctr">
                    <a:lnL cap="flat" cmpd="sng" w="9525">
                      <a:solidFill>
                        <a:srgbClr val="0082E8"/>
                      </a:solidFill>
                      <a:prstDash val="solid"/>
                      <a:round/>
                      <a:headEnd len="sm" w="sm" type="none"/>
                      <a:tailEnd len="sm" w="sm" type="none"/>
                    </a:lnL>
                    <a:lnR cap="flat" cmpd="sng" w="15875">
                      <a:solidFill>
                        <a:srgbClr val="0082E8">
                          <a:alpha val="0"/>
                        </a:srgbClr>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c>
                  <a:txBody>
                    <a:bodyPr/>
                    <a:lstStyle/>
                    <a:p>
                      <a:pPr indent="0" lvl="0" marL="0" rtl="0" algn="l">
                        <a:lnSpc>
                          <a:spcPct val="115000"/>
                        </a:lnSpc>
                        <a:spcBef>
                          <a:spcPts val="0"/>
                        </a:spcBef>
                        <a:spcAft>
                          <a:spcPts val="0"/>
                        </a:spcAft>
                        <a:buNone/>
                      </a:pPr>
                      <a:r>
                        <a:rPr b="1" lang="en" sz="1000">
                          <a:solidFill>
                            <a:srgbClr val="FFFFFF"/>
                          </a:solidFill>
                          <a:latin typeface="Archivo"/>
                          <a:ea typeface="Archivo"/>
                          <a:cs typeface="Archivo"/>
                          <a:sym typeface="Archivo"/>
                        </a:rPr>
                        <a:t>Q4 2024 Return</a:t>
                      </a:r>
                      <a:endParaRPr b="1" sz="1000">
                        <a:solidFill>
                          <a:srgbClr val="FFFFFF"/>
                        </a:solidFill>
                        <a:latin typeface="Archivo"/>
                        <a:ea typeface="Archivo"/>
                        <a:cs typeface="Archivo"/>
                        <a:sym typeface="Archivo"/>
                      </a:endParaRPr>
                    </a:p>
                  </a:txBody>
                  <a:tcPr marT="19050" marB="19050" marR="28575" marL="28575" anchor="b">
                    <a:lnL cap="flat" cmpd="sng" w="15875">
                      <a:solidFill>
                        <a:srgbClr val="0082E8">
                          <a:alpha val="0"/>
                        </a:srgbClr>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r>
              <a:tr h="1846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Consumer Discretionary Select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12.18%</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9DD5AC"/>
                    </a:solidFill>
                  </a:tcPr>
                </a:tc>
              </a:tr>
              <a:tr h="1846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Financial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7.10%</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C6E7CF"/>
                    </a:solidFill>
                  </a:tcPr>
                </a:tc>
              </a:tr>
              <a:tr h="1846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Materials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-12.24%</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5300">
                      <a:solidFill>
                        <a:srgbClr val="CCCCCC">
                          <a:alpha val="0"/>
                        </a:srgbClr>
                      </a:solidFill>
                      <a:prstDash val="solid"/>
                      <a:round/>
                      <a:headEnd len="sm" w="sm" type="none"/>
                      <a:tailEnd len="sm" w="sm" type="none"/>
                    </a:lnB>
                    <a:solidFill>
                      <a:srgbClr val="FF8282"/>
                    </a:solidFill>
                  </a:tcPr>
                </a:tc>
              </a:tr>
              <a:tr h="184625">
                <a:tc>
                  <a:txBody>
                    <a:bodyPr/>
                    <a:lstStyle/>
                    <a:p>
                      <a:pPr indent="0" lvl="0" marL="0" rtl="0" algn="l">
                        <a:lnSpc>
                          <a:spcPct val="115000"/>
                        </a:lnSpc>
                        <a:spcBef>
                          <a:spcPts val="0"/>
                        </a:spcBef>
                        <a:spcAft>
                          <a:spcPts val="0"/>
                        </a:spcAft>
                        <a:buNone/>
                      </a:pPr>
                      <a:r>
                        <a:rPr lang="en" sz="900">
                          <a:latin typeface="Archivo"/>
                          <a:ea typeface="Archivo"/>
                          <a:cs typeface="Archivo"/>
                          <a:sym typeface="Archivo"/>
                        </a:rPr>
                        <a:t>Real Estate Select Sector SPDR® ETF</a:t>
                      </a:r>
                      <a:endParaRPr sz="9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c>
                  <a:txBody>
                    <a:bodyPr/>
                    <a:lstStyle/>
                    <a:p>
                      <a:pPr indent="0" lvl="0" marL="0" rtl="0" algn="r">
                        <a:lnSpc>
                          <a:spcPct val="115000"/>
                        </a:lnSpc>
                        <a:spcBef>
                          <a:spcPts val="0"/>
                        </a:spcBef>
                        <a:spcAft>
                          <a:spcPts val="0"/>
                        </a:spcAft>
                        <a:buNone/>
                      </a:pPr>
                      <a:r>
                        <a:rPr lang="en" sz="1000">
                          <a:latin typeface="Archivo"/>
                          <a:ea typeface="Archivo"/>
                          <a:cs typeface="Archivo"/>
                          <a:sym typeface="Archivo"/>
                        </a:rPr>
                        <a:t>-7.98%</a:t>
                      </a:r>
                      <a:endParaRPr sz="1000">
                        <a:latin typeface="Archivo"/>
                        <a:ea typeface="Archivo"/>
                        <a:cs typeface="Archivo"/>
                        <a:sym typeface="Archivo"/>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5300">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FFADAD"/>
                    </a:solidFill>
                  </a:tcPr>
                </a:tc>
              </a:tr>
            </a:tbl>
          </a:graphicData>
        </a:graphic>
      </p:graphicFrame>
      <p:pic>
        <p:nvPicPr>
          <p:cNvPr id="133" name="Google Shape;133;p21"/>
          <p:cNvPicPr preferRelativeResize="0"/>
          <p:nvPr/>
        </p:nvPicPr>
        <p:blipFill rotWithShape="1">
          <a:blip r:embed="rId5">
            <a:alphaModFix/>
          </a:blip>
          <a:srcRect b="0" l="0" r="0" t="0"/>
          <a:stretch/>
        </p:blipFill>
        <p:spPr>
          <a:xfrm>
            <a:off x="485425" y="924725"/>
            <a:ext cx="4427845" cy="4060325"/>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Asset Class Performance – Trailing Periods</a:t>
            </a:r>
            <a:endParaRPr b="1" sz="3000">
              <a:solidFill>
                <a:srgbClr val="1D1C1D"/>
              </a:solidFill>
              <a:latin typeface="Archivo"/>
              <a:ea typeface="Archivo"/>
              <a:cs typeface="Archivo"/>
              <a:sym typeface="Archivo"/>
            </a:endParaRPr>
          </a:p>
        </p:txBody>
      </p:sp>
      <p:sp>
        <p:nvSpPr>
          <p:cNvPr id="139" name="Google Shape;139;p22"/>
          <p:cNvSpPr txBox="1"/>
          <p:nvPr/>
        </p:nvSpPr>
        <p:spPr>
          <a:xfrm>
            <a:off x="6468537" y="4550725"/>
            <a:ext cx="2100600" cy="330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i="1" lang="en" sz="950">
                <a:solidFill>
                  <a:srgbClr val="1D1C1D"/>
                </a:solidFill>
                <a:latin typeface="Archivo"/>
                <a:ea typeface="Archivo"/>
                <a:cs typeface="Archivo"/>
                <a:sym typeface="Archivo"/>
              </a:rPr>
              <a:t>3Y, 5Y, 10Y total returns annualized</a:t>
            </a:r>
            <a:endParaRPr i="1" sz="950">
              <a:solidFill>
                <a:srgbClr val="1D1C1D"/>
              </a:solidFill>
              <a:latin typeface="Archivo"/>
              <a:ea typeface="Archivo"/>
              <a:cs typeface="Archivo"/>
              <a:sym typeface="Archivo"/>
            </a:endParaRPr>
          </a:p>
        </p:txBody>
      </p:sp>
      <p:pic>
        <p:nvPicPr>
          <p:cNvPr id="140" name="Google Shape;140;p22"/>
          <p:cNvPicPr preferRelativeResize="0"/>
          <p:nvPr/>
        </p:nvPicPr>
        <p:blipFill>
          <a:blip r:embed="rId3">
            <a:alphaModFix/>
          </a:blip>
          <a:stretch>
            <a:fillRect/>
          </a:stretch>
        </p:blipFill>
        <p:spPr>
          <a:xfrm>
            <a:off x="6395525" y="886150"/>
            <a:ext cx="2100601" cy="3323464"/>
          </a:xfrm>
          <a:prstGeom prst="rect">
            <a:avLst/>
          </a:prstGeom>
          <a:noFill/>
          <a:ln>
            <a:noFill/>
          </a:ln>
          <a:effectLst>
            <a:outerShdw blurRad="200025" rotWithShape="0" algn="bl" dir="5400000" dist="19050">
              <a:srgbClr val="000000">
                <a:alpha val="10000"/>
              </a:srgbClr>
            </a:outerShdw>
          </a:effectLst>
        </p:spPr>
      </p:pic>
      <p:pic>
        <p:nvPicPr>
          <p:cNvPr id="141" name="Google Shape;141;p22"/>
          <p:cNvPicPr preferRelativeResize="0"/>
          <p:nvPr/>
        </p:nvPicPr>
        <p:blipFill rotWithShape="1">
          <a:blip r:embed="rId4">
            <a:alphaModFix/>
          </a:blip>
          <a:srcRect b="0" l="0" r="0" t="0"/>
          <a:stretch/>
        </p:blipFill>
        <p:spPr>
          <a:xfrm>
            <a:off x="637350" y="894675"/>
            <a:ext cx="5617199" cy="4049816"/>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3"/>
          <p:cNvPicPr preferRelativeResize="0"/>
          <p:nvPr/>
        </p:nvPicPr>
        <p:blipFill>
          <a:blip r:embed="rId3">
            <a:alphaModFix/>
          </a:blip>
          <a:stretch>
            <a:fillRect/>
          </a:stretch>
        </p:blipFill>
        <p:spPr>
          <a:xfrm>
            <a:off x="649650" y="844160"/>
            <a:ext cx="7844700" cy="3757640"/>
          </a:xfrm>
          <a:prstGeom prst="rect">
            <a:avLst/>
          </a:prstGeom>
          <a:noFill/>
          <a:ln>
            <a:noFill/>
          </a:ln>
          <a:effectLst>
            <a:outerShdw blurRad="200025" rotWithShape="0" algn="bl" dir="5400000" dist="19050">
              <a:srgbClr val="000000">
                <a:alpha val="10000"/>
              </a:srgbClr>
            </a:outerShdw>
          </a:effectLst>
        </p:spPr>
      </p:pic>
      <p:sp>
        <p:nvSpPr>
          <p:cNvPr id="147" name="Google Shape;147;p23"/>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Asset Class Performance – Quarter by Quarter</a:t>
            </a:r>
            <a:endParaRPr b="1" sz="3000">
              <a:solidFill>
                <a:srgbClr val="1D1C1D"/>
              </a:solidFill>
              <a:latin typeface="Archivo"/>
              <a:ea typeface="Archivo"/>
              <a:cs typeface="Archivo"/>
              <a:sym typeface="Archivo"/>
            </a:endParaRPr>
          </a:p>
        </p:txBody>
      </p:sp>
      <p:sp>
        <p:nvSpPr>
          <p:cNvPr id="148" name="Google Shape;148;p23"/>
          <p:cNvSpPr txBox="1"/>
          <p:nvPr/>
        </p:nvSpPr>
        <p:spPr>
          <a:xfrm>
            <a:off x="1662150" y="4546975"/>
            <a:ext cx="5819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solidFill>
                  <a:schemeClr val="dk1"/>
                </a:solidFill>
                <a:latin typeface="Archivo"/>
                <a:ea typeface="Archivo"/>
                <a:cs typeface="Archivo"/>
                <a:sym typeface="Archivo"/>
              </a:rPr>
              <a:t>Contact</a:t>
            </a:r>
            <a:r>
              <a:rPr i="1" lang="en" sz="1200">
                <a:solidFill>
                  <a:srgbClr val="FFFFFF"/>
                </a:solidFill>
                <a:latin typeface="Archivo"/>
                <a:ea typeface="Archivo"/>
                <a:cs typeface="Archivo"/>
                <a:sym typeface="Archivo"/>
              </a:rPr>
              <a:t> </a:t>
            </a:r>
            <a:r>
              <a:rPr i="1" lang="en" sz="1200" u="sng">
                <a:solidFill>
                  <a:srgbClr val="007FEC"/>
                </a:solidFill>
                <a:latin typeface="Archivo"/>
                <a:ea typeface="Archivo"/>
                <a:cs typeface="Archivo"/>
                <a:sym typeface="Archivo"/>
                <a:hlinkClick r:id="rId4">
                  <a:extLst>
                    <a:ext uri="{A12FA001-AC4F-418D-AE19-62706E023703}">
                      <ahyp:hlinkClr val="tx"/>
                    </a:ext>
                  </a:extLst>
                </a:hlinkClick>
              </a:rPr>
              <a:t>support@ycharts.com</a:t>
            </a:r>
            <a:r>
              <a:rPr i="1" lang="en" sz="1200">
                <a:solidFill>
                  <a:schemeClr val="dk1"/>
                </a:solidFill>
                <a:latin typeface="Archivo"/>
                <a:ea typeface="Archivo"/>
                <a:cs typeface="Archivo"/>
                <a:sym typeface="Archivo"/>
              </a:rPr>
              <a:t> to access these asset class performance heatmaps</a:t>
            </a:r>
            <a:endParaRPr i="1" sz="1200">
              <a:solidFill>
                <a:schemeClr val="dk1"/>
              </a:solidFill>
              <a:latin typeface="Archivo"/>
              <a:ea typeface="Archivo"/>
              <a:cs typeface="Archivo"/>
              <a:sym typeface="Archiv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Performance of Diversified </a:t>
            </a:r>
            <a:r>
              <a:rPr b="1" lang="en" sz="2350">
                <a:solidFill>
                  <a:srgbClr val="1D1C1D"/>
                </a:solidFill>
                <a:latin typeface="Archivo"/>
                <a:ea typeface="Archivo"/>
                <a:cs typeface="Archivo"/>
                <a:sym typeface="Archivo"/>
              </a:rPr>
              <a:t>Portfolio</a:t>
            </a:r>
            <a:r>
              <a:rPr b="1" lang="en" sz="2350">
                <a:solidFill>
                  <a:srgbClr val="1D1C1D"/>
                </a:solidFill>
                <a:latin typeface="Archivo"/>
                <a:ea typeface="Archivo"/>
                <a:cs typeface="Archivo"/>
                <a:sym typeface="Archivo"/>
              </a:rPr>
              <a:t>s</a:t>
            </a:r>
            <a:endParaRPr b="1" sz="3000">
              <a:solidFill>
                <a:srgbClr val="1D1C1D"/>
              </a:solidFill>
              <a:latin typeface="Archivo"/>
              <a:ea typeface="Archivo"/>
              <a:cs typeface="Archivo"/>
              <a:sym typeface="Archivo"/>
            </a:endParaRPr>
          </a:p>
        </p:txBody>
      </p:sp>
      <p:pic>
        <p:nvPicPr>
          <p:cNvPr id="154" name="Google Shape;154;p24">
            <a:hlinkClick r:id="rId3"/>
          </p:cNvPr>
          <p:cNvPicPr preferRelativeResize="0"/>
          <p:nvPr/>
        </p:nvPicPr>
        <p:blipFill>
          <a:blip r:embed="rId4">
            <a:alphaModFix/>
          </a:blip>
          <a:stretch>
            <a:fillRect/>
          </a:stretch>
        </p:blipFill>
        <p:spPr>
          <a:xfrm>
            <a:off x="1348562" y="4293437"/>
            <a:ext cx="1937225" cy="297900"/>
          </a:xfrm>
          <a:prstGeom prst="rect">
            <a:avLst/>
          </a:prstGeom>
          <a:noFill/>
          <a:ln>
            <a:noFill/>
          </a:ln>
        </p:spPr>
      </p:pic>
      <p:pic>
        <p:nvPicPr>
          <p:cNvPr id="155" name="Google Shape;155;p24">
            <a:hlinkClick r:id="rId5"/>
          </p:cNvPr>
          <p:cNvPicPr preferRelativeResize="0"/>
          <p:nvPr/>
        </p:nvPicPr>
        <p:blipFill>
          <a:blip r:embed="rId4">
            <a:alphaModFix/>
          </a:blip>
          <a:stretch>
            <a:fillRect/>
          </a:stretch>
        </p:blipFill>
        <p:spPr>
          <a:xfrm>
            <a:off x="5857062" y="4293437"/>
            <a:ext cx="1937225" cy="297900"/>
          </a:xfrm>
          <a:prstGeom prst="rect">
            <a:avLst/>
          </a:prstGeom>
          <a:noFill/>
          <a:ln>
            <a:noFill/>
          </a:ln>
        </p:spPr>
      </p:pic>
      <p:pic>
        <p:nvPicPr>
          <p:cNvPr id="156" name="Google Shape;156;p24"/>
          <p:cNvPicPr preferRelativeResize="0"/>
          <p:nvPr/>
        </p:nvPicPr>
        <p:blipFill rotWithShape="1">
          <a:blip r:embed="rId6">
            <a:alphaModFix/>
          </a:blip>
          <a:srcRect b="0" l="0" r="0" t="0"/>
          <a:stretch/>
        </p:blipFill>
        <p:spPr>
          <a:xfrm>
            <a:off x="227550" y="948950"/>
            <a:ext cx="4179250" cy="3255624"/>
          </a:xfrm>
          <a:prstGeom prst="rect">
            <a:avLst/>
          </a:prstGeom>
          <a:noFill/>
          <a:ln>
            <a:noFill/>
          </a:ln>
          <a:effectLst>
            <a:outerShdw blurRad="200025" rotWithShape="0" algn="bl" dir="5400000" dist="19050">
              <a:srgbClr val="000000">
                <a:alpha val="10000"/>
              </a:srgbClr>
            </a:outerShdw>
          </a:effectLst>
        </p:spPr>
      </p:pic>
      <p:pic>
        <p:nvPicPr>
          <p:cNvPr id="157" name="Google Shape;157;p24"/>
          <p:cNvPicPr preferRelativeResize="0"/>
          <p:nvPr/>
        </p:nvPicPr>
        <p:blipFill rotWithShape="1">
          <a:blip r:embed="rId7">
            <a:alphaModFix/>
          </a:blip>
          <a:srcRect b="0" l="0" r="0" t="0"/>
          <a:stretch/>
        </p:blipFill>
        <p:spPr>
          <a:xfrm>
            <a:off x="4736050" y="951913"/>
            <a:ext cx="4179250" cy="3255624"/>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Equity Style Performance</a:t>
            </a:r>
            <a:endParaRPr b="1" sz="3000">
              <a:solidFill>
                <a:srgbClr val="1D1C1D"/>
              </a:solidFill>
              <a:latin typeface="Archivo"/>
              <a:ea typeface="Archivo"/>
              <a:cs typeface="Archivo"/>
              <a:sym typeface="Archivo"/>
            </a:endParaRPr>
          </a:p>
        </p:txBody>
      </p:sp>
      <p:pic>
        <p:nvPicPr>
          <p:cNvPr id="163" name="Google Shape;163;p25">
            <a:hlinkClick r:id="rId3"/>
          </p:cNvPr>
          <p:cNvPicPr preferRelativeResize="0"/>
          <p:nvPr/>
        </p:nvPicPr>
        <p:blipFill>
          <a:blip r:embed="rId4">
            <a:alphaModFix/>
          </a:blip>
          <a:stretch>
            <a:fillRect/>
          </a:stretch>
        </p:blipFill>
        <p:spPr>
          <a:xfrm>
            <a:off x="1310487" y="4293437"/>
            <a:ext cx="1937225" cy="297900"/>
          </a:xfrm>
          <a:prstGeom prst="rect">
            <a:avLst/>
          </a:prstGeom>
          <a:noFill/>
          <a:ln>
            <a:noFill/>
          </a:ln>
        </p:spPr>
      </p:pic>
      <p:pic>
        <p:nvPicPr>
          <p:cNvPr id="164" name="Google Shape;164;p25">
            <a:hlinkClick r:id="rId5"/>
          </p:cNvPr>
          <p:cNvPicPr preferRelativeResize="0"/>
          <p:nvPr/>
        </p:nvPicPr>
        <p:blipFill>
          <a:blip r:embed="rId4">
            <a:alphaModFix/>
          </a:blip>
          <a:stretch>
            <a:fillRect/>
          </a:stretch>
        </p:blipFill>
        <p:spPr>
          <a:xfrm>
            <a:off x="5779153" y="4293437"/>
            <a:ext cx="1937225" cy="297900"/>
          </a:xfrm>
          <a:prstGeom prst="rect">
            <a:avLst/>
          </a:prstGeom>
          <a:noFill/>
          <a:ln>
            <a:noFill/>
          </a:ln>
        </p:spPr>
      </p:pic>
      <p:pic>
        <p:nvPicPr>
          <p:cNvPr id="165" name="Google Shape;165;p25"/>
          <p:cNvPicPr preferRelativeResize="0"/>
          <p:nvPr/>
        </p:nvPicPr>
        <p:blipFill rotWithShape="1">
          <a:blip r:embed="rId6">
            <a:alphaModFix/>
          </a:blip>
          <a:srcRect b="0" l="0" r="0" t="0"/>
          <a:stretch/>
        </p:blipFill>
        <p:spPr>
          <a:xfrm>
            <a:off x="189475" y="948950"/>
            <a:ext cx="4179250" cy="3255624"/>
          </a:xfrm>
          <a:prstGeom prst="rect">
            <a:avLst/>
          </a:prstGeom>
          <a:noFill/>
          <a:ln>
            <a:noFill/>
          </a:ln>
          <a:effectLst>
            <a:outerShdw blurRad="200025" rotWithShape="0" algn="bl" dir="5400000" dist="19050">
              <a:srgbClr val="000000">
                <a:alpha val="10000"/>
              </a:srgbClr>
            </a:outerShdw>
          </a:effectLst>
        </p:spPr>
      </p:pic>
      <p:pic>
        <p:nvPicPr>
          <p:cNvPr id="166" name="Google Shape;166;p25"/>
          <p:cNvPicPr preferRelativeResize="0"/>
          <p:nvPr/>
        </p:nvPicPr>
        <p:blipFill rotWithShape="1">
          <a:blip r:embed="rId7">
            <a:alphaModFix/>
          </a:blip>
          <a:srcRect b="0" l="0" r="0" t="0"/>
          <a:stretch/>
        </p:blipFill>
        <p:spPr>
          <a:xfrm>
            <a:off x="4541003" y="948952"/>
            <a:ext cx="4413525" cy="3261551"/>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S&amp;P 500 Valuation Measures</a:t>
            </a:r>
            <a:endParaRPr b="1" sz="3000">
              <a:solidFill>
                <a:srgbClr val="1D1C1D"/>
              </a:solidFill>
              <a:latin typeface="Archivo"/>
              <a:ea typeface="Archivo"/>
              <a:cs typeface="Archivo"/>
              <a:sym typeface="Archivo"/>
            </a:endParaRPr>
          </a:p>
        </p:txBody>
      </p:sp>
      <p:pic>
        <p:nvPicPr>
          <p:cNvPr id="172" name="Google Shape;172;p26">
            <a:hlinkClick r:id="rId3"/>
          </p:cNvPr>
          <p:cNvPicPr preferRelativeResize="0"/>
          <p:nvPr/>
        </p:nvPicPr>
        <p:blipFill>
          <a:blip r:embed="rId4">
            <a:alphaModFix/>
          </a:blip>
          <a:stretch>
            <a:fillRect/>
          </a:stretch>
        </p:blipFill>
        <p:spPr>
          <a:xfrm>
            <a:off x="1526665" y="4019537"/>
            <a:ext cx="1937225" cy="297900"/>
          </a:xfrm>
          <a:prstGeom prst="rect">
            <a:avLst/>
          </a:prstGeom>
          <a:noFill/>
          <a:ln>
            <a:noFill/>
          </a:ln>
        </p:spPr>
      </p:pic>
      <p:pic>
        <p:nvPicPr>
          <p:cNvPr id="173" name="Google Shape;173;p26">
            <a:hlinkClick r:id="rId5"/>
          </p:cNvPr>
          <p:cNvPicPr preferRelativeResize="0"/>
          <p:nvPr/>
        </p:nvPicPr>
        <p:blipFill>
          <a:blip r:embed="rId4">
            <a:alphaModFix/>
          </a:blip>
          <a:stretch>
            <a:fillRect/>
          </a:stretch>
        </p:blipFill>
        <p:spPr>
          <a:xfrm>
            <a:off x="5822085" y="4050062"/>
            <a:ext cx="1937225" cy="297900"/>
          </a:xfrm>
          <a:prstGeom prst="rect">
            <a:avLst/>
          </a:prstGeom>
          <a:noFill/>
          <a:ln>
            <a:noFill/>
          </a:ln>
        </p:spPr>
      </p:pic>
      <p:pic>
        <p:nvPicPr>
          <p:cNvPr id="174" name="Google Shape;174;p26"/>
          <p:cNvPicPr preferRelativeResize="0"/>
          <p:nvPr/>
        </p:nvPicPr>
        <p:blipFill rotWithShape="1">
          <a:blip r:embed="rId6">
            <a:alphaModFix/>
          </a:blip>
          <a:srcRect b="0" l="0" r="0" t="0"/>
          <a:stretch/>
        </p:blipFill>
        <p:spPr>
          <a:xfrm>
            <a:off x="347113" y="931425"/>
            <a:ext cx="4296330" cy="2943000"/>
          </a:xfrm>
          <a:prstGeom prst="rect">
            <a:avLst/>
          </a:prstGeom>
          <a:noFill/>
          <a:ln>
            <a:noFill/>
          </a:ln>
          <a:effectLst>
            <a:outerShdw blurRad="200025" rotWithShape="0" algn="bl" dir="5400000" dist="19050">
              <a:srgbClr val="000000">
                <a:alpha val="10000"/>
              </a:srgbClr>
            </a:outerShdw>
          </a:effectLst>
        </p:spPr>
      </p:pic>
      <p:pic>
        <p:nvPicPr>
          <p:cNvPr id="175" name="Google Shape;175;p26"/>
          <p:cNvPicPr preferRelativeResize="0"/>
          <p:nvPr/>
        </p:nvPicPr>
        <p:blipFill rotWithShape="1">
          <a:blip r:embed="rId7">
            <a:alphaModFix/>
          </a:blip>
          <a:srcRect b="0" l="0" r="0" t="0"/>
          <a:stretch/>
        </p:blipFill>
        <p:spPr>
          <a:xfrm>
            <a:off x="4784510" y="937387"/>
            <a:ext cx="4012375" cy="2937040"/>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27"/>
          <p:cNvSpPr txBox="1"/>
          <p:nvPr/>
        </p:nvSpPr>
        <p:spPr>
          <a:xfrm>
            <a:off x="3457475" y="1087675"/>
            <a:ext cx="5507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00">
                <a:solidFill>
                  <a:srgbClr val="1D1C1D"/>
                </a:solidFill>
                <a:latin typeface="Archivo"/>
                <a:ea typeface="Archivo"/>
                <a:cs typeface="Archivo"/>
                <a:sym typeface="Archivo"/>
              </a:rPr>
              <a:t>Macroeconomic Data</a:t>
            </a:r>
            <a:endParaRPr b="1" sz="3400">
              <a:solidFill>
                <a:srgbClr val="1D1C1D"/>
              </a:solidFill>
              <a:latin typeface="Archivo"/>
              <a:ea typeface="Archivo"/>
              <a:cs typeface="Archivo"/>
              <a:sym typeface="Archivo"/>
            </a:endParaRPr>
          </a:p>
        </p:txBody>
      </p:sp>
      <p:sp>
        <p:nvSpPr>
          <p:cNvPr id="181" name="Google Shape;181;p27"/>
          <p:cNvSpPr txBox="1"/>
          <p:nvPr/>
        </p:nvSpPr>
        <p:spPr>
          <a:xfrm>
            <a:off x="3457475" y="2109300"/>
            <a:ext cx="5374800" cy="176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300">
                <a:solidFill>
                  <a:schemeClr val="dk1"/>
                </a:solidFill>
                <a:latin typeface="Archivo"/>
                <a:ea typeface="Archivo"/>
                <a:cs typeface="Archivo"/>
                <a:sym typeface="Archivo"/>
              </a:rPr>
              <a:t>Leading and Lagging Economic Data and Trends from Key Economic Reports Published Recently</a:t>
            </a:r>
            <a:endParaRPr sz="2300">
              <a:solidFill>
                <a:schemeClr val="dk1"/>
              </a:solidFill>
              <a:latin typeface="Archivo"/>
              <a:ea typeface="Archivo"/>
              <a:cs typeface="Archivo"/>
              <a:sym typeface="Archivo"/>
            </a:endParaRPr>
          </a:p>
          <a:p>
            <a:pPr indent="0" lvl="0" marL="0" rtl="0" algn="l">
              <a:spcBef>
                <a:spcPts val="0"/>
              </a:spcBef>
              <a:spcAft>
                <a:spcPts val="0"/>
              </a:spcAft>
              <a:buNone/>
            </a:pPr>
            <a:r>
              <a:t/>
            </a:r>
            <a:endParaRPr sz="2300">
              <a:solidFill>
                <a:schemeClr val="dk1"/>
              </a:solidFill>
              <a:latin typeface="Archivo"/>
              <a:ea typeface="Archivo"/>
              <a:cs typeface="Archivo"/>
              <a:sym typeface="Archivo"/>
            </a:endParaRPr>
          </a:p>
        </p:txBody>
      </p:sp>
      <p:pic>
        <p:nvPicPr>
          <p:cNvPr id="182" name="Google Shape;182;p27"/>
          <p:cNvPicPr preferRelativeResize="0"/>
          <p:nvPr/>
        </p:nvPicPr>
        <p:blipFill>
          <a:blip r:embed="rId4">
            <a:alphaModFix/>
          </a:blip>
          <a:stretch>
            <a:fillRect/>
          </a:stretch>
        </p:blipFill>
        <p:spPr>
          <a:xfrm rot="10800000">
            <a:off x="3566450" y="1901103"/>
            <a:ext cx="2962325" cy="56075"/>
          </a:xfrm>
          <a:prstGeom prst="rect">
            <a:avLst/>
          </a:prstGeom>
          <a:noFill/>
          <a:ln>
            <a:noFill/>
          </a:ln>
        </p:spPr>
      </p:pic>
      <p:pic>
        <p:nvPicPr>
          <p:cNvPr id="183" name="Google Shape;183;p27"/>
          <p:cNvPicPr preferRelativeResize="0"/>
          <p:nvPr/>
        </p:nvPicPr>
        <p:blipFill>
          <a:blip r:embed="rId5">
            <a:alphaModFix/>
          </a:blip>
          <a:stretch>
            <a:fillRect/>
          </a:stretch>
        </p:blipFill>
        <p:spPr>
          <a:xfrm>
            <a:off x="7768175" y="4822125"/>
            <a:ext cx="1185326" cy="161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Inflation &amp; Wage Growth</a:t>
            </a:r>
            <a:endParaRPr b="1" sz="3000">
              <a:solidFill>
                <a:srgbClr val="1D1C1D"/>
              </a:solidFill>
              <a:latin typeface="Archivo"/>
              <a:ea typeface="Archivo"/>
              <a:cs typeface="Archivo"/>
              <a:sym typeface="Archivo"/>
            </a:endParaRPr>
          </a:p>
        </p:txBody>
      </p:sp>
      <p:pic>
        <p:nvPicPr>
          <p:cNvPr id="189" name="Google Shape;189;p28">
            <a:hlinkClick r:id="rId3"/>
          </p:cNvPr>
          <p:cNvPicPr preferRelativeResize="0"/>
          <p:nvPr/>
        </p:nvPicPr>
        <p:blipFill>
          <a:blip r:embed="rId4">
            <a:alphaModFix/>
          </a:blip>
          <a:stretch>
            <a:fillRect/>
          </a:stretch>
        </p:blipFill>
        <p:spPr>
          <a:xfrm>
            <a:off x="1568542" y="4464075"/>
            <a:ext cx="1937225" cy="297900"/>
          </a:xfrm>
          <a:prstGeom prst="rect">
            <a:avLst/>
          </a:prstGeom>
          <a:noFill/>
          <a:ln>
            <a:noFill/>
          </a:ln>
        </p:spPr>
      </p:pic>
      <p:pic>
        <p:nvPicPr>
          <p:cNvPr id="190" name="Google Shape;190;p28">
            <a:hlinkClick r:id="rId5"/>
          </p:cNvPr>
          <p:cNvPicPr preferRelativeResize="0"/>
          <p:nvPr/>
        </p:nvPicPr>
        <p:blipFill>
          <a:blip r:embed="rId4">
            <a:alphaModFix/>
          </a:blip>
          <a:stretch>
            <a:fillRect/>
          </a:stretch>
        </p:blipFill>
        <p:spPr>
          <a:xfrm>
            <a:off x="5826242" y="4464075"/>
            <a:ext cx="1937225" cy="297900"/>
          </a:xfrm>
          <a:prstGeom prst="rect">
            <a:avLst/>
          </a:prstGeom>
          <a:noFill/>
          <a:ln>
            <a:noFill/>
          </a:ln>
        </p:spPr>
      </p:pic>
      <p:pic>
        <p:nvPicPr>
          <p:cNvPr id="191" name="Google Shape;191;p28"/>
          <p:cNvPicPr preferRelativeResize="0"/>
          <p:nvPr/>
        </p:nvPicPr>
        <p:blipFill rotWithShape="1">
          <a:blip r:embed="rId6">
            <a:alphaModFix/>
          </a:blip>
          <a:srcRect b="0" l="0" r="0" t="0"/>
          <a:stretch/>
        </p:blipFill>
        <p:spPr>
          <a:xfrm>
            <a:off x="398587" y="928450"/>
            <a:ext cx="4277135" cy="3372525"/>
          </a:xfrm>
          <a:prstGeom prst="rect">
            <a:avLst/>
          </a:prstGeom>
          <a:noFill/>
          <a:ln>
            <a:noFill/>
          </a:ln>
          <a:effectLst>
            <a:outerShdw blurRad="200025" rotWithShape="0" algn="bl" dir="5400000" dist="19050">
              <a:srgbClr val="000000">
                <a:alpha val="10000"/>
              </a:srgbClr>
            </a:outerShdw>
          </a:effectLst>
        </p:spPr>
      </p:pic>
      <p:pic>
        <p:nvPicPr>
          <p:cNvPr id="192" name="Google Shape;192;p28"/>
          <p:cNvPicPr preferRelativeResize="0"/>
          <p:nvPr/>
        </p:nvPicPr>
        <p:blipFill rotWithShape="1">
          <a:blip r:embed="rId7">
            <a:alphaModFix/>
          </a:blip>
          <a:srcRect b="0" l="0" r="0" t="0"/>
          <a:stretch/>
        </p:blipFill>
        <p:spPr>
          <a:xfrm>
            <a:off x="4844287" y="928450"/>
            <a:ext cx="3901135" cy="3372527"/>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Employment</a:t>
            </a:r>
            <a:endParaRPr b="1" sz="3000">
              <a:solidFill>
                <a:srgbClr val="1D1C1D"/>
              </a:solidFill>
              <a:latin typeface="Archivo"/>
              <a:ea typeface="Archivo"/>
              <a:cs typeface="Archivo"/>
              <a:sym typeface="Archivo"/>
            </a:endParaRPr>
          </a:p>
        </p:txBody>
      </p:sp>
      <p:pic>
        <p:nvPicPr>
          <p:cNvPr id="198" name="Google Shape;198;p29">
            <a:hlinkClick r:id="rId3"/>
          </p:cNvPr>
          <p:cNvPicPr preferRelativeResize="0"/>
          <p:nvPr/>
        </p:nvPicPr>
        <p:blipFill>
          <a:blip r:embed="rId4">
            <a:alphaModFix/>
          </a:blip>
          <a:stretch>
            <a:fillRect/>
          </a:stretch>
        </p:blipFill>
        <p:spPr>
          <a:xfrm>
            <a:off x="1369985" y="4262500"/>
            <a:ext cx="1937225" cy="297900"/>
          </a:xfrm>
          <a:prstGeom prst="rect">
            <a:avLst/>
          </a:prstGeom>
          <a:noFill/>
          <a:ln>
            <a:noFill/>
          </a:ln>
        </p:spPr>
      </p:pic>
      <p:pic>
        <p:nvPicPr>
          <p:cNvPr id="199" name="Google Shape;199;p29">
            <a:hlinkClick r:id="rId5"/>
          </p:cNvPr>
          <p:cNvPicPr preferRelativeResize="0"/>
          <p:nvPr/>
        </p:nvPicPr>
        <p:blipFill>
          <a:blip r:embed="rId4">
            <a:alphaModFix/>
          </a:blip>
          <a:stretch>
            <a:fillRect/>
          </a:stretch>
        </p:blipFill>
        <p:spPr>
          <a:xfrm>
            <a:off x="5836780" y="4262500"/>
            <a:ext cx="1937225" cy="297900"/>
          </a:xfrm>
          <a:prstGeom prst="rect">
            <a:avLst/>
          </a:prstGeom>
          <a:noFill/>
          <a:ln>
            <a:noFill/>
          </a:ln>
        </p:spPr>
      </p:pic>
      <p:pic>
        <p:nvPicPr>
          <p:cNvPr id="200" name="Google Shape;200;p29"/>
          <p:cNvPicPr preferRelativeResize="0"/>
          <p:nvPr/>
        </p:nvPicPr>
        <p:blipFill rotWithShape="1">
          <a:blip r:embed="rId6">
            <a:alphaModFix/>
          </a:blip>
          <a:srcRect b="0" l="0" r="0" t="0"/>
          <a:stretch/>
        </p:blipFill>
        <p:spPr>
          <a:xfrm>
            <a:off x="208888" y="928450"/>
            <a:ext cx="4230945" cy="3181652"/>
          </a:xfrm>
          <a:prstGeom prst="rect">
            <a:avLst/>
          </a:prstGeom>
          <a:noFill/>
          <a:ln>
            <a:noFill/>
          </a:ln>
          <a:effectLst>
            <a:outerShdw blurRad="200025" rotWithShape="0" algn="bl" dir="5400000" dist="19050">
              <a:srgbClr val="000000">
                <a:alpha val="10000"/>
              </a:srgbClr>
            </a:outerShdw>
          </a:effectLst>
        </p:spPr>
      </p:pic>
      <p:pic>
        <p:nvPicPr>
          <p:cNvPr id="201" name="Google Shape;201;p29"/>
          <p:cNvPicPr preferRelativeResize="0"/>
          <p:nvPr/>
        </p:nvPicPr>
        <p:blipFill rotWithShape="1">
          <a:blip r:embed="rId7">
            <a:alphaModFix/>
          </a:blip>
          <a:srcRect b="0" l="0" r="0" t="0"/>
          <a:stretch/>
        </p:blipFill>
        <p:spPr>
          <a:xfrm>
            <a:off x="4647187" y="928450"/>
            <a:ext cx="4287935" cy="3181651"/>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0"/>
          <p:cNvPicPr preferRelativeResize="0"/>
          <p:nvPr/>
        </p:nvPicPr>
        <p:blipFill>
          <a:blip r:embed="rId3">
            <a:alphaModFix/>
          </a:blip>
          <a:stretch>
            <a:fillRect/>
          </a:stretch>
        </p:blipFill>
        <p:spPr>
          <a:xfrm>
            <a:off x="161525" y="894713"/>
            <a:ext cx="8820950" cy="3678144"/>
          </a:xfrm>
          <a:prstGeom prst="rect">
            <a:avLst/>
          </a:prstGeom>
          <a:noFill/>
          <a:ln>
            <a:noFill/>
          </a:ln>
          <a:effectLst>
            <a:outerShdw blurRad="200025" rotWithShape="0" algn="bl" dir="5400000" dist="19050">
              <a:srgbClr val="000000">
                <a:alpha val="10000"/>
              </a:srgbClr>
            </a:outerShdw>
          </a:effectLst>
        </p:spPr>
      </p:pic>
      <p:sp>
        <p:nvSpPr>
          <p:cNvPr id="207" name="Google Shape;207;p30"/>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Leading Indicator Data and Trends</a:t>
            </a:r>
            <a:endParaRPr b="1" sz="2350">
              <a:solidFill>
                <a:srgbClr val="1D1C1D"/>
              </a:solidFill>
              <a:latin typeface="Archivo"/>
              <a:ea typeface="Archivo"/>
              <a:cs typeface="Archivo"/>
              <a:sym typeface="Archivo"/>
            </a:endParaRPr>
          </a:p>
        </p:txBody>
      </p:sp>
      <p:sp>
        <p:nvSpPr>
          <p:cNvPr id="208" name="Google Shape;208;p30"/>
          <p:cNvSpPr txBox="1"/>
          <p:nvPr/>
        </p:nvSpPr>
        <p:spPr>
          <a:xfrm>
            <a:off x="2643450" y="4681225"/>
            <a:ext cx="3857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solidFill>
                  <a:schemeClr val="dk1"/>
                </a:solidFill>
              </a:rPr>
              <a:t>Contact</a:t>
            </a:r>
            <a:r>
              <a:rPr i="1" lang="en" sz="1200">
                <a:solidFill>
                  <a:srgbClr val="FFFFFF"/>
                </a:solidFill>
              </a:rPr>
              <a:t> </a:t>
            </a:r>
            <a:r>
              <a:rPr i="1" lang="en" sz="1200" u="sng">
                <a:solidFill>
                  <a:schemeClr val="accent1"/>
                </a:solidFill>
                <a:hlinkClick r:id="rId4">
                  <a:extLst>
                    <a:ext uri="{A12FA001-AC4F-418D-AE19-62706E023703}">
                      <ahyp:hlinkClr val="tx"/>
                    </a:ext>
                  </a:extLst>
                </a:hlinkClick>
              </a:rPr>
              <a:t>support@ycharts.com</a:t>
            </a:r>
            <a:r>
              <a:rPr i="1" lang="en" sz="1200">
                <a:solidFill>
                  <a:schemeClr val="accent1"/>
                </a:solidFill>
              </a:rPr>
              <a:t> </a:t>
            </a:r>
            <a:r>
              <a:rPr i="1" lang="en" sz="1200">
                <a:solidFill>
                  <a:schemeClr val="dk1"/>
                </a:solidFill>
              </a:rPr>
              <a:t>to access this heatmap  </a:t>
            </a:r>
            <a:endParaRPr i="1" sz="12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1"/>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GDP &amp; Public Debt</a:t>
            </a:r>
            <a:endParaRPr b="1" sz="3000">
              <a:solidFill>
                <a:srgbClr val="1D1C1D"/>
              </a:solidFill>
              <a:latin typeface="Archivo"/>
              <a:ea typeface="Archivo"/>
              <a:cs typeface="Archivo"/>
              <a:sym typeface="Archivo"/>
            </a:endParaRPr>
          </a:p>
        </p:txBody>
      </p:sp>
      <p:pic>
        <p:nvPicPr>
          <p:cNvPr id="214" name="Google Shape;214;p31">
            <a:hlinkClick r:id="rId3"/>
          </p:cNvPr>
          <p:cNvPicPr preferRelativeResize="0"/>
          <p:nvPr/>
        </p:nvPicPr>
        <p:blipFill>
          <a:blip r:embed="rId4">
            <a:alphaModFix/>
          </a:blip>
          <a:stretch>
            <a:fillRect/>
          </a:stretch>
        </p:blipFill>
        <p:spPr>
          <a:xfrm>
            <a:off x="1379537" y="4331450"/>
            <a:ext cx="1937225" cy="297900"/>
          </a:xfrm>
          <a:prstGeom prst="rect">
            <a:avLst/>
          </a:prstGeom>
          <a:noFill/>
          <a:ln>
            <a:noFill/>
          </a:ln>
        </p:spPr>
      </p:pic>
      <p:pic>
        <p:nvPicPr>
          <p:cNvPr id="215" name="Google Shape;215;p31">
            <a:hlinkClick r:id="rId5"/>
          </p:cNvPr>
          <p:cNvPicPr preferRelativeResize="0"/>
          <p:nvPr/>
        </p:nvPicPr>
        <p:blipFill>
          <a:blip r:embed="rId4">
            <a:alphaModFix/>
          </a:blip>
          <a:stretch>
            <a:fillRect/>
          </a:stretch>
        </p:blipFill>
        <p:spPr>
          <a:xfrm>
            <a:off x="5713398" y="4331450"/>
            <a:ext cx="1937225" cy="297900"/>
          </a:xfrm>
          <a:prstGeom prst="rect">
            <a:avLst/>
          </a:prstGeom>
          <a:noFill/>
          <a:ln>
            <a:noFill/>
          </a:ln>
        </p:spPr>
      </p:pic>
      <p:pic>
        <p:nvPicPr>
          <p:cNvPr id="216" name="Google Shape;216;p31"/>
          <p:cNvPicPr preferRelativeResize="0"/>
          <p:nvPr/>
        </p:nvPicPr>
        <p:blipFill rotWithShape="1">
          <a:blip r:embed="rId6">
            <a:alphaModFix/>
          </a:blip>
          <a:srcRect b="0" l="0" r="0" t="0"/>
          <a:stretch/>
        </p:blipFill>
        <p:spPr>
          <a:xfrm>
            <a:off x="258525" y="928450"/>
            <a:ext cx="4179250" cy="3295347"/>
          </a:xfrm>
          <a:prstGeom prst="rect">
            <a:avLst/>
          </a:prstGeom>
          <a:noFill/>
          <a:ln>
            <a:noFill/>
          </a:ln>
          <a:effectLst>
            <a:outerShdw blurRad="200025" rotWithShape="0" algn="bl" dir="5400000" dist="19050">
              <a:srgbClr val="000000">
                <a:alpha val="10000"/>
              </a:srgbClr>
            </a:outerShdw>
          </a:effectLst>
        </p:spPr>
      </p:pic>
      <p:pic>
        <p:nvPicPr>
          <p:cNvPr id="217" name="Google Shape;217;p31"/>
          <p:cNvPicPr preferRelativeResize="0"/>
          <p:nvPr/>
        </p:nvPicPr>
        <p:blipFill rotWithShape="1">
          <a:blip r:embed="rId7">
            <a:alphaModFix/>
          </a:blip>
          <a:srcRect b="0" l="0" r="0" t="0"/>
          <a:stretch/>
        </p:blipFill>
        <p:spPr>
          <a:xfrm>
            <a:off x="4536251" y="928451"/>
            <a:ext cx="4291500" cy="3300179"/>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2"/>
          <p:cNvPicPr preferRelativeResize="0"/>
          <p:nvPr/>
        </p:nvPicPr>
        <p:blipFill>
          <a:blip r:embed="rId3">
            <a:alphaModFix/>
          </a:blip>
          <a:stretch>
            <a:fillRect/>
          </a:stretch>
        </p:blipFill>
        <p:spPr>
          <a:xfrm>
            <a:off x="1376738" y="3947000"/>
            <a:ext cx="6390537" cy="1121975"/>
          </a:xfrm>
          <a:prstGeom prst="rect">
            <a:avLst/>
          </a:prstGeom>
          <a:noFill/>
          <a:ln>
            <a:noFill/>
          </a:ln>
          <a:effectLst>
            <a:outerShdw blurRad="200025" rotWithShape="0" algn="bl" dir="5400000" dist="19050">
              <a:srgbClr val="000000">
                <a:alpha val="10000"/>
              </a:srgbClr>
            </a:outerShdw>
          </a:effectLst>
        </p:spPr>
      </p:pic>
      <p:sp>
        <p:nvSpPr>
          <p:cNvPr id="223" name="Google Shape;223;p32"/>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US Trade Balance</a:t>
            </a:r>
            <a:endParaRPr b="1" sz="2350">
              <a:solidFill>
                <a:srgbClr val="1D1C1D"/>
              </a:solidFill>
              <a:latin typeface="Archivo"/>
              <a:ea typeface="Archivo"/>
              <a:cs typeface="Archivo"/>
              <a:sym typeface="Archivo"/>
            </a:endParaRPr>
          </a:p>
        </p:txBody>
      </p:sp>
      <p:pic>
        <p:nvPicPr>
          <p:cNvPr id="224" name="Google Shape;224;p32">
            <a:hlinkClick r:id="rId4"/>
          </p:cNvPr>
          <p:cNvPicPr preferRelativeResize="0"/>
          <p:nvPr/>
        </p:nvPicPr>
        <p:blipFill>
          <a:blip r:embed="rId5">
            <a:alphaModFix/>
          </a:blip>
          <a:stretch>
            <a:fillRect/>
          </a:stretch>
        </p:blipFill>
        <p:spPr>
          <a:xfrm>
            <a:off x="5638643" y="3525887"/>
            <a:ext cx="1937225" cy="297900"/>
          </a:xfrm>
          <a:prstGeom prst="rect">
            <a:avLst/>
          </a:prstGeom>
          <a:noFill/>
          <a:ln>
            <a:noFill/>
          </a:ln>
        </p:spPr>
      </p:pic>
      <p:pic>
        <p:nvPicPr>
          <p:cNvPr id="225" name="Google Shape;225;p32">
            <a:hlinkClick r:id="rId6"/>
          </p:cNvPr>
          <p:cNvPicPr preferRelativeResize="0"/>
          <p:nvPr/>
        </p:nvPicPr>
        <p:blipFill>
          <a:blip r:embed="rId5">
            <a:alphaModFix/>
          </a:blip>
          <a:stretch>
            <a:fillRect/>
          </a:stretch>
        </p:blipFill>
        <p:spPr>
          <a:xfrm>
            <a:off x="1518355" y="3525887"/>
            <a:ext cx="1937225" cy="297900"/>
          </a:xfrm>
          <a:prstGeom prst="rect">
            <a:avLst/>
          </a:prstGeom>
          <a:noFill/>
          <a:ln>
            <a:noFill/>
          </a:ln>
        </p:spPr>
      </p:pic>
      <p:pic>
        <p:nvPicPr>
          <p:cNvPr id="226" name="Google Shape;226;p32"/>
          <p:cNvPicPr preferRelativeResize="0"/>
          <p:nvPr/>
        </p:nvPicPr>
        <p:blipFill rotWithShape="1">
          <a:blip r:embed="rId7">
            <a:alphaModFix/>
          </a:blip>
          <a:srcRect b="0" l="0" r="0" t="0"/>
          <a:stretch/>
        </p:blipFill>
        <p:spPr>
          <a:xfrm>
            <a:off x="650350" y="741000"/>
            <a:ext cx="3673235" cy="2714498"/>
          </a:xfrm>
          <a:prstGeom prst="rect">
            <a:avLst/>
          </a:prstGeom>
          <a:noFill/>
          <a:ln>
            <a:noFill/>
          </a:ln>
          <a:effectLst>
            <a:outerShdw blurRad="200025" rotWithShape="0" algn="bl" dir="5400000" dist="19050">
              <a:srgbClr val="000000">
                <a:alpha val="10000"/>
              </a:srgbClr>
            </a:outerShdw>
          </a:effectLst>
        </p:spPr>
      </p:pic>
      <p:pic>
        <p:nvPicPr>
          <p:cNvPr id="227" name="Google Shape;227;p32"/>
          <p:cNvPicPr preferRelativeResize="0"/>
          <p:nvPr/>
        </p:nvPicPr>
        <p:blipFill rotWithShape="1">
          <a:blip r:embed="rId8">
            <a:alphaModFix/>
          </a:blip>
          <a:srcRect b="0" l="0" r="0" t="0"/>
          <a:stretch/>
        </p:blipFill>
        <p:spPr>
          <a:xfrm>
            <a:off x="4720863" y="741000"/>
            <a:ext cx="3772785" cy="2714497"/>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33"/>
          <p:cNvPicPr preferRelativeResize="0"/>
          <p:nvPr/>
        </p:nvPicPr>
        <p:blipFill>
          <a:blip r:embed="rId3">
            <a:alphaModFix/>
          </a:blip>
          <a:stretch>
            <a:fillRect/>
          </a:stretch>
        </p:blipFill>
        <p:spPr>
          <a:xfrm>
            <a:off x="1209250" y="3937676"/>
            <a:ext cx="6725512" cy="1161850"/>
          </a:xfrm>
          <a:prstGeom prst="rect">
            <a:avLst/>
          </a:prstGeom>
          <a:noFill/>
          <a:ln>
            <a:noFill/>
          </a:ln>
          <a:effectLst>
            <a:outerShdw blurRad="200025" rotWithShape="0" algn="bl" dir="5400000" dist="19050">
              <a:srgbClr val="000000">
                <a:alpha val="10000"/>
              </a:srgbClr>
            </a:outerShdw>
          </a:effectLst>
        </p:spPr>
      </p:pic>
      <p:sp>
        <p:nvSpPr>
          <p:cNvPr id="233" name="Google Shape;233;p33"/>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US Housing Market Data</a:t>
            </a:r>
            <a:endParaRPr b="1" sz="2350">
              <a:solidFill>
                <a:srgbClr val="1D1C1D"/>
              </a:solidFill>
              <a:latin typeface="Archivo"/>
              <a:ea typeface="Archivo"/>
              <a:cs typeface="Archivo"/>
              <a:sym typeface="Archivo"/>
            </a:endParaRPr>
          </a:p>
        </p:txBody>
      </p:sp>
      <p:pic>
        <p:nvPicPr>
          <p:cNvPr id="234" name="Google Shape;234;p33">
            <a:hlinkClick r:id="rId4"/>
          </p:cNvPr>
          <p:cNvPicPr preferRelativeResize="0"/>
          <p:nvPr/>
        </p:nvPicPr>
        <p:blipFill>
          <a:blip r:embed="rId5">
            <a:alphaModFix/>
          </a:blip>
          <a:stretch>
            <a:fillRect/>
          </a:stretch>
        </p:blipFill>
        <p:spPr>
          <a:xfrm>
            <a:off x="5491259" y="3499000"/>
            <a:ext cx="1937225" cy="297900"/>
          </a:xfrm>
          <a:prstGeom prst="rect">
            <a:avLst/>
          </a:prstGeom>
          <a:noFill/>
          <a:ln>
            <a:noFill/>
          </a:ln>
        </p:spPr>
      </p:pic>
      <p:pic>
        <p:nvPicPr>
          <p:cNvPr id="235" name="Google Shape;235;p33">
            <a:hlinkClick r:id="rId6"/>
          </p:cNvPr>
          <p:cNvPicPr preferRelativeResize="0"/>
          <p:nvPr/>
        </p:nvPicPr>
        <p:blipFill>
          <a:blip r:embed="rId5">
            <a:alphaModFix/>
          </a:blip>
          <a:stretch>
            <a:fillRect/>
          </a:stretch>
        </p:blipFill>
        <p:spPr>
          <a:xfrm>
            <a:off x="1601905" y="3499000"/>
            <a:ext cx="1937225" cy="297900"/>
          </a:xfrm>
          <a:prstGeom prst="rect">
            <a:avLst/>
          </a:prstGeom>
          <a:noFill/>
          <a:ln>
            <a:noFill/>
          </a:ln>
        </p:spPr>
      </p:pic>
      <p:pic>
        <p:nvPicPr>
          <p:cNvPr id="236" name="Google Shape;236;p33"/>
          <p:cNvPicPr preferRelativeResize="0"/>
          <p:nvPr/>
        </p:nvPicPr>
        <p:blipFill rotWithShape="1">
          <a:blip r:embed="rId7">
            <a:alphaModFix/>
          </a:blip>
          <a:srcRect b="0" l="0" r="0" t="0"/>
          <a:stretch/>
        </p:blipFill>
        <p:spPr>
          <a:xfrm>
            <a:off x="4766104" y="786350"/>
            <a:ext cx="3387535" cy="2638901"/>
          </a:xfrm>
          <a:prstGeom prst="rect">
            <a:avLst/>
          </a:prstGeom>
          <a:noFill/>
          <a:ln>
            <a:noFill/>
          </a:ln>
          <a:effectLst>
            <a:outerShdw blurRad="200025" rotWithShape="0" algn="bl" dir="5400000" dist="19050">
              <a:srgbClr val="000000">
                <a:alpha val="10000"/>
              </a:srgbClr>
            </a:outerShdw>
          </a:effectLst>
        </p:spPr>
      </p:pic>
      <p:pic>
        <p:nvPicPr>
          <p:cNvPr id="237" name="Google Shape;237;p33"/>
          <p:cNvPicPr preferRelativeResize="0"/>
          <p:nvPr/>
        </p:nvPicPr>
        <p:blipFill rotWithShape="1">
          <a:blip r:embed="rId8">
            <a:alphaModFix/>
          </a:blip>
          <a:srcRect b="0" l="0" r="0" t="0"/>
          <a:stretch/>
        </p:blipFill>
        <p:spPr>
          <a:xfrm>
            <a:off x="990350" y="786349"/>
            <a:ext cx="3160335" cy="2638901"/>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4"/>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US Housing Market Data </a:t>
            </a:r>
            <a:r>
              <a:rPr lang="en" sz="2350">
                <a:solidFill>
                  <a:srgbClr val="1D1C1D"/>
                </a:solidFill>
                <a:latin typeface="Archivo"/>
                <a:ea typeface="Archivo"/>
                <a:cs typeface="Archivo"/>
                <a:sym typeface="Archivo"/>
              </a:rPr>
              <a:t>(cont.)</a:t>
            </a:r>
            <a:endParaRPr sz="2350">
              <a:solidFill>
                <a:srgbClr val="1D1C1D"/>
              </a:solidFill>
              <a:latin typeface="Archivo"/>
              <a:ea typeface="Archivo"/>
              <a:cs typeface="Archivo"/>
              <a:sym typeface="Archivo"/>
            </a:endParaRPr>
          </a:p>
        </p:txBody>
      </p:sp>
      <p:pic>
        <p:nvPicPr>
          <p:cNvPr id="243" name="Google Shape;243;p34">
            <a:hlinkClick r:id="rId3"/>
          </p:cNvPr>
          <p:cNvPicPr preferRelativeResize="0"/>
          <p:nvPr/>
        </p:nvPicPr>
        <p:blipFill>
          <a:blip r:embed="rId4">
            <a:alphaModFix/>
          </a:blip>
          <a:stretch>
            <a:fillRect/>
          </a:stretch>
        </p:blipFill>
        <p:spPr>
          <a:xfrm>
            <a:off x="1381727" y="4005025"/>
            <a:ext cx="1937225" cy="297900"/>
          </a:xfrm>
          <a:prstGeom prst="rect">
            <a:avLst/>
          </a:prstGeom>
          <a:noFill/>
          <a:ln>
            <a:noFill/>
          </a:ln>
        </p:spPr>
      </p:pic>
      <p:pic>
        <p:nvPicPr>
          <p:cNvPr id="244" name="Google Shape;244;p34">
            <a:hlinkClick r:id="rId5"/>
          </p:cNvPr>
          <p:cNvPicPr preferRelativeResize="0"/>
          <p:nvPr/>
        </p:nvPicPr>
        <p:blipFill>
          <a:blip r:embed="rId4">
            <a:alphaModFix/>
          </a:blip>
          <a:stretch>
            <a:fillRect/>
          </a:stretch>
        </p:blipFill>
        <p:spPr>
          <a:xfrm>
            <a:off x="5825046" y="4005025"/>
            <a:ext cx="1937225" cy="297900"/>
          </a:xfrm>
          <a:prstGeom prst="rect">
            <a:avLst/>
          </a:prstGeom>
          <a:noFill/>
          <a:ln>
            <a:noFill/>
          </a:ln>
        </p:spPr>
      </p:pic>
      <p:pic>
        <p:nvPicPr>
          <p:cNvPr id="245" name="Google Shape;245;p34"/>
          <p:cNvPicPr preferRelativeResize="0"/>
          <p:nvPr/>
        </p:nvPicPr>
        <p:blipFill rotWithShape="1">
          <a:blip r:embed="rId6">
            <a:alphaModFix/>
          </a:blip>
          <a:srcRect b="0" l="0" r="0" t="0"/>
          <a:stretch/>
        </p:blipFill>
        <p:spPr>
          <a:xfrm>
            <a:off x="261750" y="928450"/>
            <a:ext cx="4177180" cy="2934465"/>
          </a:xfrm>
          <a:prstGeom prst="rect">
            <a:avLst/>
          </a:prstGeom>
          <a:noFill/>
          <a:ln>
            <a:noFill/>
          </a:ln>
          <a:effectLst>
            <a:outerShdw blurRad="200025" rotWithShape="0" algn="bl" dir="5400000" dist="19050">
              <a:srgbClr val="000000">
                <a:alpha val="10000"/>
              </a:srgbClr>
            </a:outerShdw>
          </a:effectLst>
        </p:spPr>
      </p:pic>
      <p:pic>
        <p:nvPicPr>
          <p:cNvPr id="246" name="Google Shape;246;p34"/>
          <p:cNvPicPr preferRelativeResize="0"/>
          <p:nvPr/>
        </p:nvPicPr>
        <p:blipFill rotWithShape="1">
          <a:blip r:embed="rId7">
            <a:alphaModFix/>
          </a:blip>
          <a:srcRect b="0" l="0" r="0" t="0"/>
          <a:stretch/>
        </p:blipFill>
        <p:spPr>
          <a:xfrm>
            <a:off x="4705069" y="928451"/>
            <a:ext cx="4177180" cy="2934476"/>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35"/>
          <p:cNvPicPr preferRelativeResize="0"/>
          <p:nvPr/>
        </p:nvPicPr>
        <p:blipFill rotWithShape="1">
          <a:blip r:embed="rId3">
            <a:alphaModFix/>
          </a:blip>
          <a:srcRect b="0" l="5114" r="0" t="-1812"/>
          <a:stretch/>
        </p:blipFill>
        <p:spPr>
          <a:xfrm>
            <a:off x="0" y="-42325"/>
            <a:ext cx="1413576" cy="1400701"/>
          </a:xfrm>
          <a:prstGeom prst="rect">
            <a:avLst/>
          </a:prstGeom>
          <a:noFill/>
          <a:ln>
            <a:noFill/>
          </a:ln>
        </p:spPr>
      </p:pic>
      <p:sp>
        <p:nvSpPr>
          <p:cNvPr id="252" name="Google Shape;252;p35"/>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50">
                <a:solidFill>
                  <a:schemeClr val="dk1"/>
                </a:solidFill>
                <a:latin typeface="Archivo"/>
                <a:ea typeface="Archivo"/>
                <a:cs typeface="Archivo"/>
                <a:sym typeface="Archivo"/>
              </a:rPr>
              <a:t>Manufacturing &amp; Services</a:t>
            </a:r>
            <a:endParaRPr b="1" sz="2350">
              <a:solidFill>
                <a:schemeClr val="dk1"/>
              </a:solidFill>
              <a:latin typeface="Archivo"/>
              <a:ea typeface="Archivo"/>
              <a:cs typeface="Archivo"/>
              <a:sym typeface="Archivo"/>
            </a:endParaRPr>
          </a:p>
        </p:txBody>
      </p:sp>
      <p:pic>
        <p:nvPicPr>
          <p:cNvPr id="253" name="Google Shape;253;p35">
            <a:hlinkClick r:id="rId4"/>
          </p:cNvPr>
          <p:cNvPicPr preferRelativeResize="0"/>
          <p:nvPr/>
        </p:nvPicPr>
        <p:blipFill>
          <a:blip r:embed="rId5">
            <a:alphaModFix/>
          </a:blip>
          <a:stretch>
            <a:fillRect/>
          </a:stretch>
        </p:blipFill>
        <p:spPr>
          <a:xfrm>
            <a:off x="3603388" y="4616975"/>
            <a:ext cx="1937225" cy="297900"/>
          </a:xfrm>
          <a:prstGeom prst="rect">
            <a:avLst/>
          </a:prstGeom>
          <a:noFill/>
          <a:ln>
            <a:noFill/>
          </a:ln>
        </p:spPr>
      </p:pic>
      <p:pic>
        <p:nvPicPr>
          <p:cNvPr id="254" name="Google Shape;254;p35"/>
          <p:cNvPicPr preferRelativeResize="0"/>
          <p:nvPr/>
        </p:nvPicPr>
        <p:blipFill rotWithShape="1">
          <a:blip r:embed="rId6">
            <a:alphaModFix/>
          </a:blip>
          <a:srcRect b="0" l="0" r="0" t="0"/>
          <a:stretch/>
        </p:blipFill>
        <p:spPr>
          <a:xfrm>
            <a:off x="1972501" y="862550"/>
            <a:ext cx="5198990" cy="3652301"/>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6"/>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US Dollar Strength</a:t>
            </a:r>
            <a:endParaRPr b="1" sz="2350">
              <a:solidFill>
                <a:srgbClr val="1D1C1D"/>
              </a:solidFill>
              <a:latin typeface="Archivo"/>
              <a:ea typeface="Archivo"/>
              <a:cs typeface="Archivo"/>
              <a:sym typeface="Archivo"/>
            </a:endParaRPr>
          </a:p>
        </p:txBody>
      </p:sp>
      <p:pic>
        <p:nvPicPr>
          <p:cNvPr id="260" name="Google Shape;260;p36">
            <a:hlinkClick r:id="rId3"/>
          </p:cNvPr>
          <p:cNvPicPr preferRelativeResize="0"/>
          <p:nvPr/>
        </p:nvPicPr>
        <p:blipFill>
          <a:blip r:embed="rId4">
            <a:alphaModFix/>
          </a:blip>
          <a:stretch>
            <a:fillRect/>
          </a:stretch>
        </p:blipFill>
        <p:spPr>
          <a:xfrm>
            <a:off x="5968972" y="4465625"/>
            <a:ext cx="1937225" cy="297900"/>
          </a:xfrm>
          <a:prstGeom prst="rect">
            <a:avLst/>
          </a:prstGeom>
          <a:noFill/>
          <a:ln>
            <a:noFill/>
          </a:ln>
        </p:spPr>
      </p:pic>
      <p:pic>
        <p:nvPicPr>
          <p:cNvPr id="261" name="Google Shape;261;p36">
            <a:hlinkClick r:id="rId5"/>
          </p:cNvPr>
          <p:cNvPicPr preferRelativeResize="0"/>
          <p:nvPr/>
        </p:nvPicPr>
        <p:blipFill>
          <a:blip r:embed="rId4">
            <a:alphaModFix/>
          </a:blip>
          <a:stretch>
            <a:fillRect/>
          </a:stretch>
        </p:blipFill>
        <p:spPr>
          <a:xfrm>
            <a:off x="1457895" y="4465625"/>
            <a:ext cx="1937225" cy="297900"/>
          </a:xfrm>
          <a:prstGeom prst="rect">
            <a:avLst/>
          </a:prstGeom>
          <a:noFill/>
          <a:ln>
            <a:noFill/>
          </a:ln>
        </p:spPr>
      </p:pic>
      <p:pic>
        <p:nvPicPr>
          <p:cNvPr id="262" name="Google Shape;262;p36"/>
          <p:cNvPicPr preferRelativeResize="0"/>
          <p:nvPr/>
        </p:nvPicPr>
        <p:blipFill rotWithShape="1">
          <a:blip r:embed="rId6">
            <a:alphaModFix/>
          </a:blip>
          <a:srcRect b="0" l="0" r="0" t="0"/>
          <a:stretch/>
        </p:blipFill>
        <p:spPr>
          <a:xfrm>
            <a:off x="102813" y="928452"/>
            <a:ext cx="4647390" cy="3376296"/>
          </a:xfrm>
          <a:prstGeom prst="rect">
            <a:avLst/>
          </a:prstGeom>
          <a:noFill/>
          <a:ln>
            <a:noFill/>
          </a:ln>
          <a:effectLst>
            <a:outerShdw blurRad="200025" rotWithShape="0" algn="bl" dir="5400000" dist="19050">
              <a:srgbClr val="000000">
                <a:alpha val="10000"/>
              </a:srgbClr>
            </a:outerShdw>
          </a:effectLst>
        </p:spPr>
      </p:pic>
      <p:pic>
        <p:nvPicPr>
          <p:cNvPr id="263" name="Google Shape;263;p36"/>
          <p:cNvPicPr preferRelativeResize="0"/>
          <p:nvPr/>
        </p:nvPicPr>
        <p:blipFill rotWithShape="1">
          <a:blip r:embed="rId7">
            <a:alphaModFix/>
          </a:blip>
          <a:srcRect b="0" l="0" r="0" t="0"/>
          <a:stretch/>
        </p:blipFill>
        <p:spPr>
          <a:xfrm>
            <a:off x="4833982" y="928450"/>
            <a:ext cx="4207205" cy="3376298"/>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7"/>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Consumers</a:t>
            </a:r>
            <a:endParaRPr sz="2350">
              <a:solidFill>
                <a:srgbClr val="1D1C1D"/>
              </a:solidFill>
              <a:latin typeface="Archivo"/>
              <a:ea typeface="Archivo"/>
              <a:cs typeface="Archivo"/>
              <a:sym typeface="Archivo"/>
            </a:endParaRPr>
          </a:p>
        </p:txBody>
      </p:sp>
      <p:pic>
        <p:nvPicPr>
          <p:cNvPr id="269" name="Google Shape;269;p37">
            <a:hlinkClick r:id="rId3"/>
          </p:cNvPr>
          <p:cNvPicPr preferRelativeResize="0"/>
          <p:nvPr/>
        </p:nvPicPr>
        <p:blipFill>
          <a:blip r:embed="rId4">
            <a:alphaModFix/>
          </a:blip>
          <a:stretch>
            <a:fillRect/>
          </a:stretch>
        </p:blipFill>
        <p:spPr>
          <a:xfrm>
            <a:off x="5816460" y="4374137"/>
            <a:ext cx="1937225" cy="297900"/>
          </a:xfrm>
          <a:prstGeom prst="rect">
            <a:avLst/>
          </a:prstGeom>
          <a:noFill/>
          <a:ln>
            <a:noFill/>
          </a:ln>
        </p:spPr>
      </p:pic>
      <p:pic>
        <p:nvPicPr>
          <p:cNvPr id="270" name="Google Shape;270;p37">
            <a:hlinkClick r:id="rId5"/>
          </p:cNvPr>
          <p:cNvPicPr preferRelativeResize="0"/>
          <p:nvPr/>
        </p:nvPicPr>
        <p:blipFill>
          <a:blip r:embed="rId4">
            <a:alphaModFix/>
          </a:blip>
          <a:stretch>
            <a:fillRect/>
          </a:stretch>
        </p:blipFill>
        <p:spPr>
          <a:xfrm>
            <a:off x="1322664" y="4374137"/>
            <a:ext cx="1937225" cy="297900"/>
          </a:xfrm>
          <a:prstGeom prst="rect">
            <a:avLst/>
          </a:prstGeom>
          <a:noFill/>
          <a:ln>
            <a:noFill/>
          </a:ln>
        </p:spPr>
      </p:pic>
      <p:pic>
        <p:nvPicPr>
          <p:cNvPr id="271" name="Google Shape;271;p37"/>
          <p:cNvPicPr preferRelativeResize="0"/>
          <p:nvPr/>
        </p:nvPicPr>
        <p:blipFill rotWithShape="1">
          <a:blip r:embed="rId6">
            <a:alphaModFix/>
          </a:blip>
          <a:srcRect b="0" l="0" r="0" t="0"/>
          <a:stretch/>
        </p:blipFill>
        <p:spPr>
          <a:xfrm>
            <a:off x="145539" y="918875"/>
            <a:ext cx="4291475" cy="3300160"/>
          </a:xfrm>
          <a:prstGeom prst="rect">
            <a:avLst/>
          </a:prstGeom>
          <a:noFill/>
          <a:ln>
            <a:noFill/>
          </a:ln>
          <a:effectLst>
            <a:outerShdw blurRad="200025" rotWithShape="0" algn="bl" dir="5400000" dist="19050">
              <a:srgbClr val="000000">
                <a:alpha val="10000"/>
              </a:srgbClr>
            </a:outerShdw>
          </a:effectLst>
        </p:spPr>
      </p:pic>
      <p:pic>
        <p:nvPicPr>
          <p:cNvPr id="272" name="Google Shape;272;p37"/>
          <p:cNvPicPr preferRelativeResize="0"/>
          <p:nvPr/>
        </p:nvPicPr>
        <p:blipFill rotWithShape="1">
          <a:blip r:embed="rId7">
            <a:alphaModFix/>
          </a:blip>
          <a:srcRect b="0" l="0" r="0" t="0"/>
          <a:stretch/>
        </p:blipFill>
        <p:spPr>
          <a:xfrm>
            <a:off x="4571675" y="924475"/>
            <a:ext cx="4426795" cy="3300150"/>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38"/>
          <p:cNvSpPr txBox="1"/>
          <p:nvPr/>
        </p:nvSpPr>
        <p:spPr>
          <a:xfrm>
            <a:off x="3457475" y="1087675"/>
            <a:ext cx="5507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00">
                <a:solidFill>
                  <a:srgbClr val="1D1C1D"/>
                </a:solidFill>
                <a:latin typeface="Archivo"/>
                <a:ea typeface="Archivo"/>
                <a:cs typeface="Archivo"/>
                <a:sym typeface="Archivo"/>
              </a:rPr>
              <a:t>Bonds &amp; Interest Rates</a:t>
            </a:r>
            <a:endParaRPr b="1" sz="3400">
              <a:solidFill>
                <a:schemeClr val="dk1"/>
              </a:solidFill>
              <a:latin typeface="Archivo"/>
              <a:ea typeface="Archivo"/>
              <a:cs typeface="Archivo"/>
              <a:sym typeface="Archivo"/>
            </a:endParaRPr>
          </a:p>
        </p:txBody>
      </p:sp>
      <p:sp>
        <p:nvSpPr>
          <p:cNvPr id="278" name="Google Shape;278;p38"/>
          <p:cNvSpPr txBox="1"/>
          <p:nvPr/>
        </p:nvSpPr>
        <p:spPr>
          <a:xfrm>
            <a:off x="3457475" y="2109300"/>
            <a:ext cx="5374800" cy="176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2300">
                <a:solidFill>
                  <a:schemeClr val="dk1"/>
                </a:solidFill>
                <a:latin typeface="Archivo"/>
                <a:ea typeface="Archivo"/>
                <a:cs typeface="Archivo"/>
                <a:sym typeface="Archivo"/>
              </a:rPr>
              <a:t>Collection of Data Summarizing Moves in the Fixed Income Markets over the Last Quarter</a:t>
            </a:r>
            <a:endParaRPr sz="2300">
              <a:solidFill>
                <a:schemeClr val="dk1"/>
              </a:solidFill>
              <a:latin typeface="Archivo"/>
              <a:ea typeface="Archivo"/>
              <a:cs typeface="Archivo"/>
              <a:sym typeface="Archivo"/>
            </a:endParaRPr>
          </a:p>
          <a:p>
            <a:pPr indent="0" lvl="0" marL="0" rtl="0" algn="l">
              <a:spcBef>
                <a:spcPts val="0"/>
              </a:spcBef>
              <a:spcAft>
                <a:spcPts val="0"/>
              </a:spcAft>
              <a:buNone/>
            </a:pPr>
            <a:r>
              <a:t/>
            </a:r>
            <a:endParaRPr sz="2300">
              <a:solidFill>
                <a:schemeClr val="dk1"/>
              </a:solidFill>
              <a:latin typeface="Archivo"/>
              <a:ea typeface="Archivo"/>
              <a:cs typeface="Archivo"/>
              <a:sym typeface="Archivo"/>
            </a:endParaRPr>
          </a:p>
        </p:txBody>
      </p:sp>
      <p:pic>
        <p:nvPicPr>
          <p:cNvPr id="279" name="Google Shape;279;p38"/>
          <p:cNvPicPr preferRelativeResize="0"/>
          <p:nvPr/>
        </p:nvPicPr>
        <p:blipFill>
          <a:blip r:embed="rId4">
            <a:alphaModFix/>
          </a:blip>
          <a:stretch>
            <a:fillRect/>
          </a:stretch>
        </p:blipFill>
        <p:spPr>
          <a:xfrm rot="10800000">
            <a:off x="3566450" y="1924453"/>
            <a:ext cx="2962325" cy="56075"/>
          </a:xfrm>
          <a:prstGeom prst="rect">
            <a:avLst/>
          </a:prstGeom>
          <a:noFill/>
          <a:ln>
            <a:noFill/>
          </a:ln>
        </p:spPr>
      </p:pic>
      <p:pic>
        <p:nvPicPr>
          <p:cNvPr id="280" name="Google Shape;280;p38"/>
          <p:cNvPicPr preferRelativeResize="0"/>
          <p:nvPr/>
        </p:nvPicPr>
        <p:blipFill>
          <a:blip r:embed="rId5">
            <a:alphaModFix/>
          </a:blip>
          <a:stretch>
            <a:fillRect/>
          </a:stretch>
        </p:blipFill>
        <p:spPr>
          <a:xfrm>
            <a:off x="7768175" y="4822125"/>
            <a:ext cx="1185326" cy="161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9"/>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Interest Rates &amp; Spreads</a:t>
            </a:r>
            <a:endParaRPr sz="2350">
              <a:solidFill>
                <a:srgbClr val="1D1C1D"/>
              </a:solidFill>
              <a:latin typeface="Archivo"/>
              <a:ea typeface="Archivo"/>
              <a:cs typeface="Archivo"/>
              <a:sym typeface="Archivo"/>
            </a:endParaRPr>
          </a:p>
        </p:txBody>
      </p:sp>
      <p:pic>
        <p:nvPicPr>
          <p:cNvPr id="286" name="Google Shape;286;p39">
            <a:hlinkClick r:id="rId3"/>
          </p:cNvPr>
          <p:cNvPicPr preferRelativeResize="0"/>
          <p:nvPr/>
        </p:nvPicPr>
        <p:blipFill>
          <a:blip r:embed="rId4">
            <a:alphaModFix/>
          </a:blip>
          <a:stretch>
            <a:fillRect/>
          </a:stretch>
        </p:blipFill>
        <p:spPr>
          <a:xfrm>
            <a:off x="1415800" y="4078825"/>
            <a:ext cx="1937225" cy="297900"/>
          </a:xfrm>
          <a:prstGeom prst="rect">
            <a:avLst/>
          </a:prstGeom>
          <a:noFill/>
          <a:ln>
            <a:noFill/>
          </a:ln>
        </p:spPr>
      </p:pic>
      <p:pic>
        <p:nvPicPr>
          <p:cNvPr id="287" name="Google Shape;287;p39">
            <a:hlinkClick r:id="rId5"/>
          </p:cNvPr>
          <p:cNvPicPr preferRelativeResize="0"/>
          <p:nvPr/>
        </p:nvPicPr>
        <p:blipFill>
          <a:blip r:embed="rId4">
            <a:alphaModFix/>
          </a:blip>
          <a:stretch>
            <a:fillRect/>
          </a:stretch>
        </p:blipFill>
        <p:spPr>
          <a:xfrm>
            <a:off x="5845476" y="4078825"/>
            <a:ext cx="1937225" cy="297900"/>
          </a:xfrm>
          <a:prstGeom prst="rect">
            <a:avLst/>
          </a:prstGeom>
          <a:noFill/>
          <a:ln>
            <a:noFill/>
          </a:ln>
        </p:spPr>
      </p:pic>
      <p:pic>
        <p:nvPicPr>
          <p:cNvPr id="288" name="Google Shape;288;p39"/>
          <p:cNvPicPr preferRelativeResize="0"/>
          <p:nvPr/>
        </p:nvPicPr>
        <p:blipFill rotWithShape="1">
          <a:blip r:embed="rId6">
            <a:alphaModFix/>
          </a:blip>
          <a:srcRect b="0" l="0" r="0" t="0"/>
          <a:stretch/>
        </p:blipFill>
        <p:spPr>
          <a:xfrm>
            <a:off x="196113" y="928450"/>
            <a:ext cx="4376600" cy="2997974"/>
          </a:xfrm>
          <a:prstGeom prst="rect">
            <a:avLst/>
          </a:prstGeom>
          <a:noFill/>
          <a:ln>
            <a:noFill/>
          </a:ln>
          <a:effectLst>
            <a:outerShdw blurRad="200025" rotWithShape="0" algn="bl" dir="5400000" dist="19050">
              <a:srgbClr val="000000">
                <a:alpha val="10000"/>
              </a:srgbClr>
            </a:outerShdw>
          </a:effectLst>
        </p:spPr>
      </p:pic>
      <p:pic>
        <p:nvPicPr>
          <p:cNvPr id="289" name="Google Shape;289;p39"/>
          <p:cNvPicPr preferRelativeResize="0"/>
          <p:nvPr/>
        </p:nvPicPr>
        <p:blipFill rotWithShape="1">
          <a:blip r:embed="rId7">
            <a:alphaModFix/>
          </a:blip>
          <a:srcRect b="0" l="0" r="0" t="0"/>
          <a:stretch/>
        </p:blipFill>
        <p:spPr>
          <a:xfrm>
            <a:off x="4680288" y="928460"/>
            <a:ext cx="4267600" cy="2997964"/>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0"/>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Treasury </a:t>
            </a:r>
            <a:r>
              <a:rPr b="1" lang="en" sz="2350">
                <a:solidFill>
                  <a:srgbClr val="1D1C1D"/>
                </a:solidFill>
                <a:latin typeface="Archivo"/>
                <a:ea typeface="Archivo"/>
                <a:cs typeface="Archivo"/>
                <a:sym typeface="Archivo"/>
              </a:rPr>
              <a:t>Yield Curve</a:t>
            </a:r>
            <a:endParaRPr b="1" sz="2350">
              <a:solidFill>
                <a:srgbClr val="1D1C1D"/>
              </a:solidFill>
              <a:latin typeface="Archivo"/>
              <a:ea typeface="Archivo"/>
              <a:cs typeface="Archivo"/>
              <a:sym typeface="Archivo"/>
            </a:endParaRPr>
          </a:p>
        </p:txBody>
      </p:sp>
      <p:pic>
        <p:nvPicPr>
          <p:cNvPr id="295" name="Google Shape;295;p40">
            <a:hlinkClick r:id="rId3"/>
          </p:cNvPr>
          <p:cNvPicPr preferRelativeResize="0"/>
          <p:nvPr/>
        </p:nvPicPr>
        <p:blipFill>
          <a:blip r:embed="rId4">
            <a:alphaModFix/>
          </a:blip>
          <a:stretch>
            <a:fillRect/>
          </a:stretch>
        </p:blipFill>
        <p:spPr>
          <a:xfrm>
            <a:off x="5182713" y="4355450"/>
            <a:ext cx="1937225" cy="297900"/>
          </a:xfrm>
          <a:prstGeom prst="rect">
            <a:avLst/>
          </a:prstGeom>
          <a:noFill/>
          <a:ln>
            <a:noFill/>
          </a:ln>
        </p:spPr>
      </p:pic>
      <p:graphicFrame>
        <p:nvGraphicFramePr>
          <p:cNvPr id="296" name="Google Shape;296;p40"/>
          <p:cNvGraphicFramePr/>
          <p:nvPr/>
        </p:nvGraphicFramePr>
        <p:xfrm>
          <a:off x="334725" y="922163"/>
          <a:ext cx="3000000" cy="3000000"/>
        </p:xfrm>
        <a:graphic>
          <a:graphicData uri="http://schemas.openxmlformats.org/drawingml/2006/table">
            <a:tbl>
              <a:tblPr>
                <a:noFill/>
                <a:tableStyleId>{F99744E6-BF32-445F-AC37-17788FFE70BC}</a:tableStyleId>
              </a:tblPr>
              <a:tblGrid>
                <a:gridCol w="972175"/>
                <a:gridCol w="940725"/>
                <a:gridCol w="972175"/>
              </a:tblGrid>
              <a:tr h="365725">
                <a:tc>
                  <a:txBody>
                    <a:bodyPr/>
                    <a:lstStyle/>
                    <a:p>
                      <a:pPr indent="0" lvl="0" marL="0" rtl="0" algn="ctr">
                        <a:spcBef>
                          <a:spcPts val="0"/>
                        </a:spcBef>
                        <a:spcAft>
                          <a:spcPts val="0"/>
                        </a:spcAft>
                        <a:buNone/>
                      </a:pPr>
                      <a:r>
                        <a:rPr b="1" lang="en" sz="1200">
                          <a:solidFill>
                            <a:srgbClr val="FFFFFF"/>
                          </a:solidFill>
                          <a:latin typeface="Archivo"/>
                          <a:ea typeface="Archivo"/>
                          <a:cs typeface="Archivo"/>
                          <a:sym typeface="Archivo"/>
                        </a:rPr>
                        <a:t>Duration</a:t>
                      </a:r>
                      <a:endParaRPr sz="1200">
                        <a:solidFill>
                          <a:srgbClr val="FFFFFF"/>
                        </a:solidFill>
                        <a:latin typeface="Archivo"/>
                        <a:ea typeface="Archivo"/>
                        <a:cs typeface="Archivo"/>
                        <a:sym typeface="Archivo"/>
                      </a:endParaRPr>
                    </a:p>
                  </a:txBody>
                  <a:tcPr marT="91425" marB="91425" marR="91425" marL="91425">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7FEC"/>
                    </a:solidFill>
                  </a:tcPr>
                </a:tc>
                <a:tc>
                  <a:txBody>
                    <a:bodyPr/>
                    <a:lstStyle/>
                    <a:p>
                      <a:pPr indent="0" lvl="0" marL="0" rtl="0" algn="ctr">
                        <a:spcBef>
                          <a:spcPts val="0"/>
                        </a:spcBef>
                        <a:spcAft>
                          <a:spcPts val="0"/>
                        </a:spcAft>
                        <a:buNone/>
                      </a:pPr>
                      <a:r>
                        <a:rPr b="1" lang="en" sz="1200">
                          <a:solidFill>
                            <a:srgbClr val="FFFFFF"/>
                          </a:solidFill>
                          <a:latin typeface="Archivo"/>
                          <a:ea typeface="Archivo"/>
                          <a:cs typeface="Archivo"/>
                          <a:sym typeface="Archivo"/>
                        </a:rPr>
                        <a:t>Rate</a:t>
                      </a:r>
                      <a:endParaRPr sz="1200">
                        <a:solidFill>
                          <a:srgbClr val="FFFFFF"/>
                        </a:solidFill>
                        <a:latin typeface="Archivo"/>
                        <a:ea typeface="Archivo"/>
                        <a:cs typeface="Archivo"/>
                        <a:sym typeface="Archivo"/>
                      </a:endParaRPr>
                    </a:p>
                  </a:txBody>
                  <a:tcPr marT="91425" marB="91425" marR="91425" marL="91425">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7FEC"/>
                    </a:solidFill>
                  </a:tcPr>
                </a:tc>
                <a:tc>
                  <a:txBody>
                    <a:bodyPr/>
                    <a:lstStyle/>
                    <a:p>
                      <a:pPr indent="0" lvl="0" marL="0" rtl="0" algn="ctr">
                        <a:spcBef>
                          <a:spcPts val="0"/>
                        </a:spcBef>
                        <a:spcAft>
                          <a:spcPts val="0"/>
                        </a:spcAft>
                        <a:buNone/>
                      </a:pPr>
                      <a:r>
                        <a:rPr b="1" lang="en" sz="1200">
                          <a:solidFill>
                            <a:srgbClr val="FFFFFF"/>
                          </a:solidFill>
                          <a:latin typeface="Archivo"/>
                          <a:ea typeface="Archivo"/>
                          <a:cs typeface="Archivo"/>
                          <a:sym typeface="Archivo"/>
                        </a:rPr>
                        <a:t>QoQ Δ</a:t>
                      </a:r>
                      <a:endParaRPr sz="1200">
                        <a:solidFill>
                          <a:srgbClr val="FFFFFF"/>
                        </a:solidFill>
                        <a:latin typeface="Archivo"/>
                        <a:ea typeface="Archivo"/>
                        <a:cs typeface="Archivo"/>
                        <a:sym typeface="Archivo"/>
                      </a:endParaRPr>
                    </a:p>
                  </a:txBody>
                  <a:tcPr marT="91425" marB="91425" marR="91425" marL="91425">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7FEC"/>
                    </a:solidFill>
                  </a:tcPr>
                </a:tc>
              </a:tr>
              <a:tr h="100000">
                <a:tc>
                  <a:txBody>
                    <a:bodyPr/>
                    <a:lstStyle/>
                    <a:p>
                      <a:pPr indent="0" lvl="0" marL="0" rtl="0" algn="ctr">
                        <a:spcBef>
                          <a:spcPts val="0"/>
                        </a:spcBef>
                        <a:spcAft>
                          <a:spcPts val="0"/>
                        </a:spcAft>
                        <a:buNone/>
                      </a:pPr>
                      <a:r>
                        <a:rPr lang="en" sz="1000">
                          <a:latin typeface="Archivo"/>
                          <a:ea typeface="Archivo"/>
                          <a:cs typeface="Archivo"/>
                          <a:sym typeface="Archivo"/>
                        </a:rPr>
                        <a:t>1-Month</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4.40</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FF0000"/>
                          </a:solidFill>
                          <a:latin typeface="Archivo"/>
                          <a:ea typeface="Archivo"/>
                          <a:cs typeface="Archivo"/>
                          <a:sym typeface="Archivo"/>
                        </a:rPr>
                        <a:t>▼ </a:t>
                      </a:r>
                      <a:r>
                        <a:rPr lang="en" sz="1000">
                          <a:latin typeface="Archivo"/>
                          <a:ea typeface="Archivo"/>
                          <a:cs typeface="Archivo"/>
                          <a:sym typeface="Archivo"/>
                        </a:rPr>
                        <a:t>53</a:t>
                      </a:r>
                      <a:r>
                        <a:rPr lang="en" sz="1000">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100000">
                <a:tc>
                  <a:txBody>
                    <a:bodyPr/>
                    <a:lstStyle/>
                    <a:p>
                      <a:pPr indent="0" lvl="0" marL="0" rtl="0" algn="ctr">
                        <a:spcBef>
                          <a:spcPts val="0"/>
                        </a:spcBef>
                        <a:spcAft>
                          <a:spcPts val="0"/>
                        </a:spcAft>
                        <a:buNone/>
                      </a:pPr>
                      <a:r>
                        <a:rPr lang="en" sz="1000">
                          <a:latin typeface="Archivo"/>
                          <a:ea typeface="Archivo"/>
                          <a:cs typeface="Archivo"/>
                          <a:sym typeface="Archivo"/>
                        </a:rPr>
                        <a:t>3-Month</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4.37</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FF0000"/>
                          </a:solidFill>
                          <a:latin typeface="Archivo"/>
                          <a:ea typeface="Archivo"/>
                          <a:cs typeface="Archivo"/>
                          <a:sym typeface="Archivo"/>
                        </a:rPr>
                        <a:t>▼ </a:t>
                      </a:r>
                      <a:r>
                        <a:rPr lang="en" sz="1000">
                          <a:latin typeface="Archivo"/>
                          <a:ea typeface="Archivo"/>
                          <a:cs typeface="Archivo"/>
                          <a:sym typeface="Archivo"/>
                        </a:rPr>
                        <a:t>36</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r>
              <a:tr h="329350">
                <a:tc>
                  <a:txBody>
                    <a:bodyPr/>
                    <a:lstStyle/>
                    <a:p>
                      <a:pPr indent="0" lvl="0" marL="0" rtl="0" algn="ctr">
                        <a:spcBef>
                          <a:spcPts val="0"/>
                        </a:spcBef>
                        <a:spcAft>
                          <a:spcPts val="0"/>
                        </a:spcAft>
                        <a:buNone/>
                      </a:pPr>
                      <a:r>
                        <a:rPr lang="en" sz="1000">
                          <a:latin typeface="Archivo"/>
                          <a:ea typeface="Archivo"/>
                          <a:cs typeface="Archivo"/>
                          <a:sym typeface="Archivo"/>
                        </a:rPr>
                        <a:t>6-Month</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4.24</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FF0000"/>
                          </a:solidFill>
                          <a:latin typeface="Archivo"/>
                          <a:ea typeface="Archivo"/>
                          <a:cs typeface="Archivo"/>
                          <a:sym typeface="Archivo"/>
                        </a:rPr>
                        <a:t>▼ </a:t>
                      </a:r>
                      <a:r>
                        <a:rPr lang="en" sz="1000">
                          <a:latin typeface="Archivo"/>
                          <a:ea typeface="Archivo"/>
                          <a:cs typeface="Archivo"/>
                          <a:sym typeface="Archivo"/>
                        </a:rPr>
                        <a:t>14</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329350">
                <a:tc>
                  <a:txBody>
                    <a:bodyPr/>
                    <a:lstStyle/>
                    <a:p>
                      <a:pPr indent="0" lvl="0" marL="0" rtl="0" algn="ctr">
                        <a:spcBef>
                          <a:spcPts val="0"/>
                        </a:spcBef>
                        <a:spcAft>
                          <a:spcPts val="0"/>
                        </a:spcAft>
                        <a:buNone/>
                      </a:pPr>
                      <a:r>
                        <a:rPr lang="en" sz="1000">
                          <a:latin typeface="Archivo"/>
                          <a:ea typeface="Archivo"/>
                          <a:cs typeface="Archivo"/>
                          <a:sym typeface="Archivo"/>
                        </a:rPr>
                        <a:t>1-Year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4.16</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18</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r>
              <a:tr h="329350">
                <a:tc>
                  <a:txBody>
                    <a:bodyPr/>
                    <a:lstStyle/>
                    <a:p>
                      <a:pPr indent="0" lvl="0" marL="0" rtl="0" algn="ctr">
                        <a:spcBef>
                          <a:spcPts val="0"/>
                        </a:spcBef>
                        <a:spcAft>
                          <a:spcPts val="0"/>
                        </a:spcAft>
                        <a:buNone/>
                      </a:pPr>
                      <a:r>
                        <a:rPr lang="en" sz="1000">
                          <a:solidFill>
                            <a:srgbClr val="000000"/>
                          </a:solidFill>
                          <a:latin typeface="Archivo"/>
                          <a:ea typeface="Archivo"/>
                          <a:cs typeface="Archivo"/>
                          <a:sym typeface="Archivo"/>
                        </a:rPr>
                        <a:t>2-Year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4.25</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59</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329350">
                <a:tc>
                  <a:txBody>
                    <a:bodyPr/>
                    <a:lstStyle/>
                    <a:p>
                      <a:pPr indent="0" lvl="0" marL="0" rtl="0" algn="ctr">
                        <a:spcBef>
                          <a:spcPts val="0"/>
                        </a:spcBef>
                        <a:spcAft>
                          <a:spcPts val="0"/>
                        </a:spcAft>
                        <a:buClr>
                          <a:srgbClr val="000000"/>
                        </a:buClr>
                        <a:buSzPts val="1100"/>
                        <a:buFont typeface="Arial"/>
                        <a:buNone/>
                      </a:pPr>
                      <a:r>
                        <a:rPr lang="en" sz="1000">
                          <a:solidFill>
                            <a:srgbClr val="000000"/>
                          </a:solidFill>
                          <a:latin typeface="Archivo"/>
                          <a:ea typeface="Archivo"/>
                          <a:cs typeface="Archivo"/>
                          <a:sym typeface="Archivo"/>
                        </a:rPr>
                        <a:t>3-Year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4.27</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69</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r>
              <a:tr h="329350">
                <a:tc>
                  <a:txBody>
                    <a:bodyPr/>
                    <a:lstStyle/>
                    <a:p>
                      <a:pPr indent="0" lvl="0" marL="0" rtl="0" algn="ctr">
                        <a:spcBef>
                          <a:spcPts val="0"/>
                        </a:spcBef>
                        <a:spcAft>
                          <a:spcPts val="0"/>
                        </a:spcAft>
                        <a:buClr>
                          <a:srgbClr val="000000"/>
                        </a:buClr>
                        <a:buSzPts val="1100"/>
                        <a:buFont typeface="Arial"/>
                        <a:buNone/>
                      </a:pPr>
                      <a:r>
                        <a:rPr lang="en" sz="1000">
                          <a:solidFill>
                            <a:srgbClr val="000000"/>
                          </a:solidFill>
                          <a:latin typeface="Archivo"/>
                          <a:ea typeface="Archivo"/>
                          <a:cs typeface="Archivo"/>
                          <a:sym typeface="Archivo"/>
                        </a:rPr>
                        <a:t>5-Year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4.38</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80</a:t>
                      </a:r>
                      <a:r>
                        <a:rPr lang="en" sz="1000">
                          <a:latin typeface="Archivo"/>
                          <a:ea typeface="Archivo"/>
                          <a:cs typeface="Archivo"/>
                          <a:sym typeface="Archivo"/>
                        </a:rPr>
                        <a:t> </a:t>
                      </a:r>
                      <a:r>
                        <a:rPr lang="en" sz="1000">
                          <a:solidFill>
                            <a:srgbClr val="000000"/>
                          </a:solidFill>
                          <a:latin typeface="Archivo"/>
                          <a:ea typeface="Archivo"/>
                          <a:cs typeface="Archivo"/>
                          <a:sym typeface="Archivo"/>
                        </a:rPr>
                        <a:t>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329350">
                <a:tc>
                  <a:txBody>
                    <a:bodyPr/>
                    <a:lstStyle/>
                    <a:p>
                      <a:pPr indent="0" lvl="0" marL="0" rtl="0" algn="ctr">
                        <a:spcBef>
                          <a:spcPts val="0"/>
                        </a:spcBef>
                        <a:spcAft>
                          <a:spcPts val="0"/>
                        </a:spcAft>
                        <a:buClr>
                          <a:srgbClr val="000000"/>
                        </a:buClr>
                        <a:buSzPts val="1100"/>
                        <a:buFont typeface="Arial"/>
                        <a:buNone/>
                      </a:pPr>
                      <a:r>
                        <a:rPr lang="en" sz="1000">
                          <a:solidFill>
                            <a:srgbClr val="000000"/>
                          </a:solidFill>
                          <a:latin typeface="Archivo"/>
                          <a:ea typeface="Archivo"/>
                          <a:cs typeface="Archivo"/>
                          <a:sym typeface="Archivo"/>
                        </a:rPr>
                        <a:t>10-Year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4.58</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77</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r>
              <a:tr h="329350">
                <a:tc>
                  <a:txBody>
                    <a:bodyPr/>
                    <a:lstStyle/>
                    <a:p>
                      <a:pPr indent="0" lvl="0" marL="0" rtl="0" algn="ctr">
                        <a:spcBef>
                          <a:spcPts val="0"/>
                        </a:spcBef>
                        <a:spcAft>
                          <a:spcPts val="0"/>
                        </a:spcAft>
                        <a:buClr>
                          <a:srgbClr val="000000"/>
                        </a:buClr>
                        <a:buSzPts val="1100"/>
                        <a:buFont typeface="Arial"/>
                        <a:buNone/>
                      </a:pPr>
                      <a:r>
                        <a:rPr lang="en" sz="1000">
                          <a:solidFill>
                            <a:srgbClr val="000000"/>
                          </a:solidFill>
                          <a:latin typeface="Archivo"/>
                          <a:ea typeface="Archivo"/>
                          <a:cs typeface="Archivo"/>
                          <a:sym typeface="Archivo"/>
                        </a:rPr>
                        <a:t>20-Year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4.86</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67</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329350">
                <a:tc>
                  <a:txBody>
                    <a:bodyPr/>
                    <a:lstStyle/>
                    <a:p>
                      <a:pPr indent="0" lvl="0" marL="0" rtl="0" algn="ctr">
                        <a:spcBef>
                          <a:spcPts val="0"/>
                        </a:spcBef>
                        <a:spcAft>
                          <a:spcPts val="0"/>
                        </a:spcAft>
                        <a:buClr>
                          <a:srgbClr val="000000"/>
                        </a:buClr>
                        <a:buSzPts val="1100"/>
                        <a:buFont typeface="Arial"/>
                        <a:buNone/>
                      </a:pPr>
                      <a:r>
                        <a:rPr lang="en" sz="1000">
                          <a:solidFill>
                            <a:srgbClr val="000000"/>
                          </a:solidFill>
                          <a:latin typeface="Archivo"/>
                          <a:ea typeface="Archivo"/>
                          <a:cs typeface="Archivo"/>
                          <a:sym typeface="Archivo"/>
                        </a:rPr>
                        <a:t>30-Year</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4.78%</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Clr>
                          <a:srgbClr val="000000"/>
                        </a:buClr>
                        <a:buSzPts val="1100"/>
                        <a:buFont typeface="Arial"/>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64</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r>
            </a:tbl>
          </a:graphicData>
        </a:graphic>
      </p:graphicFrame>
      <p:pic>
        <p:nvPicPr>
          <p:cNvPr id="297" name="Google Shape;297;p40"/>
          <p:cNvPicPr preferRelativeResize="0"/>
          <p:nvPr/>
        </p:nvPicPr>
        <p:blipFill rotWithShape="1">
          <a:blip r:embed="rId5">
            <a:alphaModFix/>
          </a:blip>
          <a:srcRect b="0" l="0" r="0" t="0"/>
          <a:stretch/>
        </p:blipFill>
        <p:spPr>
          <a:xfrm>
            <a:off x="3563373" y="940463"/>
            <a:ext cx="5313650" cy="3262578"/>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1"/>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Corporate Yields</a:t>
            </a:r>
            <a:endParaRPr b="1" sz="2350">
              <a:solidFill>
                <a:srgbClr val="1D1C1D"/>
              </a:solidFill>
              <a:latin typeface="Archivo"/>
              <a:ea typeface="Archivo"/>
              <a:cs typeface="Archivo"/>
              <a:sym typeface="Archivo"/>
            </a:endParaRPr>
          </a:p>
        </p:txBody>
      </p:sp>
      <p:pic>
        <p:nvPicPr>
          <p:cNvPr id="303" name="Google Shape;303;p41">
            <a:hlinkClick r:id="rId3"/>
          </p:cNvPr>
          <p:cNvPicPr preferRelativeResize="0"/>
          <p:nvPr/>
        </p:nvPicPr>
        <p:blipFill>
          <a:blip r:embed="rId4">
            <a:alphaModFix/>
          </a:blip>
          <a:stretch>
            <a:fillRect/>
          </a:stretch>
        </p:blipFill>
        <p:spPr>
          <a:xfrm>
            <a:off x="5139625" y="4496925"/>
            <a:ext cx="1937225" cy="297900"/>
          </a:xfrm>
          <a:prstGeom prst="rect">
            <a:avLst/>
          </a:prstGeom>
          <a:noFill/>
          <a:ln>
            <a:noFill/>
          </a:ln>
        </p:spPr>
      </p:pic>
      <p:graphicFrame>
        <p:nvGraphicFramePr>
          <p:cNvPr id="304" name="Google Shape;304;p41"/>
          <p:cNvGraphicFramePr/>
          <p:nvPr/>
        </p:nvGraphicFramePr>
        <p:xfrm>
          <a:off x="334713" y="922175"/>
          <a:ext cx="3000000" cy="3000000"/>
        </p:xfrm>
        <a:graphic>
          <a:graphicData uri="http://schemas.openxmlformats.org/drawingml/2006/table">
            <a:tbl>
              <a:tblPr>
                <a:noFill/>
                <a:tableStyleId>{F99744E6-BF32-445F-AC37-17788FFE70BC}</a:tableStyleId>
              </a:tblPr>
              <a:tblGrid>
                <a:gridCol w="855875"/>
                <a:gridCol w="855875"/>
                <a:gridCol w="855875"/>
              </a:tblGrid>
              <a:tr h="389050">
                <a:tc>
                  <a:txBody>
                    <a:bodyPr/>
                    <a:lstStyle/>
                    <a:p>
                      <a:pPr indent="0" lvl="0" marL="0" rtl="0" algn="ctr">
                        <a:spcBef>
                          <a:spcPts val="0"/>
                        </a:spcBef>
                        <a:spcAft>
                          <a:spcPts val="0"/>
                        </a:spcAft>
                        <a:buNone/>
                      </a:pPr>
                      <a:r>
                        <a:rPr b="1" lang="en" sz="1200">
                          <a:solidFill>
                            <a:srgbClr val="FFFFFF"/>
                          </a:solidFill>
                          <a:latin typeface="Archivo"/>
                          <a:ea typeface="Archivo"/>
                          <a:cs typeface="Archivo"/>
                          <a:sym typeface="Archivo"/>
                        </a:rPr>
                        <a:t>Type</a:t>
                      </a:r>
                      <a:endParaRPr sz="1200">
                        <a:solidFill>
                          <a:srgbClr val="FFFFFF"/>
                        </a:solidFill>
                        <a:latin typeface="Archivo"/>
                        <a:ea typeface="Archivo"/>
                        <a:cs typeface="Archivo"/>
                        <a:sym typeface="Archivo"/>
                      </a:endParaRPr>
                    </a:p>
                  </a:txBody>
                  <a:tcPr marT="91425" marB="91425" marR="91425" marL="91425">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c>
                  <a:txBody>
                    <a:bodyPr/>
                    <a:lstStyle/>
                    <a:p>
                      <a:pPr indent="0" lvl="0" marL="0" rtl="0" algn="ctr">
                        <a:spcBef>
                          <a:spcPts val="0"/>
                        </a:spcBef>
                        <a:spcAft>
                          <a:spcPts val="0"/>
                        </a:spcAft>
                        <a:buNone/>
                      </a:pPr>
                      <a:r>
                        <a:rPr b="1" lang="en" sz="1200">
                          <a:solidFill>
                            <a:srgbClr val="FFFFFF"/>
                          </a:solidFill>
                          <a:latin typeface="Archivo"/>
                          <a:ea typeface="Archivo"/>
                          <a:cs typeface="Archivo"/>
                          <a:sym typeface="Archivo"/>
                        </a:rPr>
                        <a:t>Rate</a:t>
                      </a:r>
                      <a:endParaRPr sz="1200">
                        <a:solidFill>
                          <a:srgbClr val="FFFFFF"/>
                        </a:solidFill>
                        <a:latin typeface="Archivo"/>
                        <a:ea typeface="Archivo"/>
                        <a:cs typeface="Archivo"/>
                        <a:sym typeface="Archivo"/>
                      </a:endParaRPr>
                    </a:p>
                  </a:txBody>
                  <a:tcPr marT="91425" marB="91425" marR="91425" marL="91425">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c>
                  <a:txBody>
                    <a:bodyPr/>
                    <a:lstStyle/>
                    <a:p>
                      <a:pPr indent="0" lvl="0" marL="0" rtl="0" algn="ctr">
                        <a:spcBef>
                          <a:spcPts val="0"/>
                        </a:spcBef>
                        <a:spcAft>
                          <a:spcPts val="0"/>
                        </a:spcAft>
                        <a:buNone/>
                      </a:pPr>
                      <a:r>
                        <a:rPr b="1" lang="en" sz="1200">
                          <a:solidFill>
                            <a:srgbClr val="FFFFFF"/>
                          </a:solidFill>
                          <a:latin typeface="Archivo"/>
                          <a:ea typeface="Archivo"/>
                          <a:cs typeface="Archivo"/>
                          <a:sym typeface="Archivo"/>
                        </a:rPr>
                        <a:t>QoQ Δ</a:t>
                      </a:r>
                      <a:endParaRPr sz="1200">
                        <a:solidFill>
                          <a:srgbClr val="FFFFFF"/>
                        </a:solidFill>
                        <a:latin typeface="Archivo"/>
                        <a:ea typeface="Archivo"/>
                        <a:cs typeface="Archivo"/>
                        <a:sym typeface="Archivo"/>
                      </a:endParaRPr>
                    </a:p>
                  </a:txBody>
                  <a:tcPr marT="91425" marB="91425" marR="91425" marL="91425">
                    <a:lnL cap="flat" cmpd="sng" w="9525">
                      <a:solidFill>
                        <a:srgbClr val="0082E8"/>
                      </a:solidFill>
                      <a:prstDash val="solid"/>
                      <a:round/>
                      <a:headEnd len="sm" w="sm" type="none"/>
                      <a:tailEnd len="sm" w="sm" type="none"/>
                    </a:lnL>
                    <a:lnR cap="flat" cmpd="sng" w="9525">
                      <a:solidFill>
                        <a:srgbClr val="0082E8"/>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0082E8"/>
                      </a:solidFill>
                      <a:prstDash val="solid"/>
                      <a:round/>
                      <a:headEnd len="sm" w="sm" type="none"/>
                      <a:tailEnd len="sm" w="sm" type="none"/>
                    </a:lnB>
                    <a:solidFill>
                      <a:srgbClr val="0082E8"/>
                    </a:solidFill>
                  </a:tcPr>
                </a:tc>
              </a:tr>
              <a:tr h="356625">
                <a:tc>
                  <a:txBody>
                    <a:bodyPr/>
                    <a:lstStyle/>
                    <a:p>
                      <a:pPr indent="0" lvl="0" marL="0" rtl="0" algn="ctr">
                        <a:spcBef>
                          <a:spcPts val="0"/>
                        </a:spcBef>
                        <a:spcAft>
                          <a:spcPts val="0"/>
                        </a:spcAft>
                        <a:buNone/>
                      </a:pPr>
                      <a:r>
                        <a:rPr lang="en" sz="1000">
                          <a:latin typeface="Archivo"/>
                          <a:ea typeface="Archivo"/>
                          <a:cs typeface="Archivo"/>
                          <a:sym typeface="Archivo"/>
                        </a:rPr>
                        <a:t>AAA</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4.92%</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68</a:t>
                      </a:r>
                      <a:r>
                        <a:rPr lang="en" sz="1000">
                          <a:solidFill>
                            <a:srgbClr val="000000"/>
                          </a:solidFill>
                          <a:latin typeface="Archivo"/>
                          <a:ea typeface="Archivo"/>
                          <a:cs typeface="Archivo"/>
                          <a:sym typeface="Archivo"/>
                        </a:rPr>
                        <a:t> bps</a:t>
                      </a:r>
                      <a:endParaRPr sz="1000">
                        <a:solidFill>
                          <a:srgbClr val="FF0000"/>
                        </a:solidFill>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0082E8"/>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356625">
                <a:tc>
                  <a:txBody>
                    <a:bodyPr/>
                    <a:lstStyle/>
                    <a:p>
                      <a:pPr indent="0" lvl="0" marL="0" rtl="0" algn="ctr">
                        <a:spcBef>
                          <a:spcPts val="0"/>
                        </a:spcBef>
                        <a:spcAft>
                          <a:spcPts val="0"/>
                        </a:spcAft>
                        <a:buNone/>
                      </a:pPr>
                      <a:r>
                        <a:rPr lang="en" sz="1000">
                          <a:latin typeface="Archivo"/>
                          <a:ea typeface="Archivo"/>
                          <a:cs typeface="Archivo"/>
                          <a:sym typeface="Archivo"/>
                        </a:rPr>
                        <a:t>AA</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5.01</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solidFill>
                            <a:schemeClr val="dk1"/>
                          </a:solidFill>
                          <a:latin typeface="Archivo"/>
                          <a:ea typeface="Archivo"/>
                          <a:cs typeface="Archivo"/>
                          <a:sym typeface="Archivo"/>
                        </a:rPr>
                        <a:t>64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EEF4FA"/>
                    </a:solidFill>
                  </a:tcPr>
                </a:tc>
              </a:tr>
              <a:tr h="356625">
                <a:tc>
                  <a:txBody>
                    <a:bodyPr/>
                    <a:lstStyle/>
                    <a:p>
                      <a:pPr indent="0" lvl="0" marL="0" rtl="0" algn="ctr">
                        <a:spcBef>
                          <a:spcPts val="0"/>
                        </a:spcBef>
                        <a:spcAft>
                          <a:spcPts val="0"/>
                        </a:spcAft>
                        <a:buNone/>
                      </a:pPr>
                      <a:r>
                        <a:rPr lang="en" sz="1000">
                          <a:latin typeface="Archivo"/>
                          <a:ea typeface="Archivo"/>
                          <a:cs typeface="Archivo"/>
                          <a:sym typeface="Archivo"/>
                        </a:rPr>
                        <a:t>A</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latin typeface="Archivo"/>
                          <a:ea typeface="Archivo"/>
                          <a:cs typeface="Archivo"/>
                          <a:sym typeface="Archivo"/>
                        </a:rPr>
                        <a:t>5.22</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59</a:t>
                      </a:r>
                      <a:r>
                        <a:rPr lang="en" sz="1000">
                          <a:solidFill>
                            <a:srgbClr val="000000"/>
                          </a:solidFill>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solidFill>
                      <a:srgbClr val="FFFFFF"/>
                    </a:solidFill>
                  </a:tcPr>
                </a:tc>
              </a:tr>
              <a:tr h="356625">
                <a:tc>
                  <a:txBody>
                    <a:bodyPr/>
                    <a:lstStyle/>
                    <a:p>
                      <a:pPr indent="0" lvl="0" marL="0" rtl="0" algn="ctr">
                        <a:spcBef>
                          <a:spcPts val="0"/>
                        </a:spcBef>
                        <a:spcAft>
                          <a:spcPts val="0"/>
                        </a:spcAft>
                        <a:buNone/>
                      </a:pPr>
                      <a:r>
                        <a:rPr lang="en" sz="1000">
                          <a:latin typeface="Archivo"/>
                          <a:ea typeface="Archivo"/>
                          <a:cs typeface="Archivo"/>
                          <a:sym typeface="Archivo"/>
                        </a:rPr>
                        <a:t>BBB</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latin typeface="Archivo"/>
                          <a:ea typeface="Archivo"/>
                          <a:cs typeface="Archivo"/>
                          <a:sym typeface="Archivo"/>
                        </a:rPr>
                        <a:t>5.55</a:t>
                      </a:r>
                      <a:r>
                        <a:rPr lang="en" sz="1000">
                          <a:latin typeface="Archivo"/>
                          <a:ea typeface="Archivo"/>
                          <a:cs typeface="Archivo"/>
                          <a:sym typeface="Archivo"/>
                        </a:rPr>
                        <a:t>%</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c>
                  <a:txBody>
                    <a:bodyPr/>
                    <a:lstStyle/>
                    <a:p>
                      <a:pPr indent="0" lvl="0" marL="0" rtl="0" algn="ctr">
                        <a:spcBef>
                          <a:spcPts val="0"/>
                        </a:spcBef>
                        <a:spcAft>
                          <a:spcPts val="0"/>
                        </a:spcAft>
                        <a:buNone/>
                      </a:pPr>
                      <a:r>
                        <a:rPr lang="en" sz="1000">
                          <a:solidFill>
                            <a:srgbClr val="19CF19"/>
                          </a:solidFill>
                          <a:latin typeface="Roboto"/>
                          <a:ea typeface="Roboto"/>
                          <a:cs typeface="Roboto"/>
                          <a:sym typeface="Roboto"/>
                        </a:rPr>
                        <a:t>▲</a:t>
                      </a:r>
                      <a:r>
                        <a:rPr lang="en" sz="1000">
                          <a:solidFill>
                            <a:srgbClr val="FF0000"/>
                          </a:solidFill>
                          <a:latin typeface="Roboto"/>
                          <a:ea typeface="Roboto"/>
                          <a:cs typeface="Roboto"/>
                          <a:sym typeface="Roboto"/>
                        </a:rPr>
                        <a:t> </a:t>
                      </a:r>
                      <a:r>
                        <a:rPr lang="en" sz="1000">
                          <a:latin typeface="Archivo"/>
                          <a:ea typeface="Archivo"/>
                          <a:cs typeface="Archivo"/>
                          <a:sym typeface="Archivo"/>
                        </a:rPr>
                        <a:t>58</a:t>
                      </a:r>
                      <a:r>
                        <a:rPr lang="en" sz="1000">
                          <a:latin typeface="Archivo"/>
                          <a:ea typeface="Archivo"/>
                          <a:cs typeface="Archivo"/>
                          <a:sym typeface="Archivo"/>
                        </a:rPr>
                        <a:t> bps</a:t>
                      </a:r>
                      <a:endParaRPr sz="1000">
                        <a:latin typeface="Archivo"/>
                        <a:ea typeface="Archivo"/>
                        <a:cs typeface="Archivo"/>
                        <a:sym typeface="Archivo"/>
                      </a:endParaRPr>
                    </a:p>
                  </a:txBody>
                  <a:tcPr marT="91425" marB="91425"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B7B7B7"/>
                      </a:solidFill>
                      <a:prstDash val="solid"/>
                      <a:round/>
                      <a:headEnd len="sm" w="sm" type="none"/>
                      <a:tailEnd len="sm" w="sm" type="none"/>
                    </a:lnB>
                    <a:solidFill>
                      <a:srgbClr val="EEF4FA"/>
                    </a:solidFill>
                  </a:tcPr>
                </a:tc>
              </a:tr>
            </a:tbl>
          </a:graphicData>
        </a:graphic>
      </p:graphicFrame>
      <p:pic>
        <p:nvPicPr>
          <p:cNvPr id="305" name="Google Shape;305;p41"/>
          <p:cNvPicPr preferRelativeResize="0"/>
          <p:nvPr/>
        </p:nvPicPr>
        <p:blipFill rotWithShape="1">
          <a:blip r:embed="rId5">
            <a:alphaModFix/>
          </a:blip>
          <a:srcRect b="0" l="0" r="0" t="0"/>
          <a:stretch/>
        </p:blipFill>
        <p:spPr>
          <a:xfrm>
            <a:off x="3321322" y="922175"/>
            <a:ext cx="5573830" cy="3422350"/>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42"/>
          <p:cNvSpPr txBox="1"/>
          <p:nvPr/>
        </p:nvSpPr>
        <p:spPr>
          <a:xfrm>
            <a:off x="3457475" y="1087675"/>
            <a:ext cx="5507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400">
                <a:solidFill>
                  <a:srgbClr val="1D1C1D"/>
                </a:solidFill>
                <a:latin typeface="Archivo"/>
                <a:ea typeface="Archivo"/>
                <a:cs typeface="Archivo"/>
                <a:sym typeface="Archivo"/>
              </a:rPr>
              <a:t>Charts of the Moment</a:t>
            </a:r>
            <a:endParaRPr b="1" sz="3400">
              <a:solidFill>
                <a:srgbClr val="1D1C1D"/>
              </a:solidFill>
              <a:latin typeface="Archivo"/>
              <a:ea typeface="Archivo"/>
              <a:cs typeface="Archivo"/>
              <a:sym typeface="Archivo"/>
            </a:endParaRPr>
          </a:p>
        </p:txBody>
      </p:sp>
      <p:sp>
        <p:nvSpPr>
          <p:cNvPr id="311" name="Google Shape;311;p42"/>
          <p:cNvSpPr txBox="1"/>
          <p:nvPr/>
        </p:nvSpPr>
        <p:spPr>
          <a:xfrm>
            <a:off x="3457475" y="2109300"/>
            <a:ext cx="5374800" cy="135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300">
                <a:solidFill>
                  <a:schemeClr val="dk1"/>
                </a:solidFill>
                <a:latin typeface="Archivo"/>
                <a:ea typeface="Archivo"/>
                <a:cs typeface="Archivo"/>
                <a:sym typeface="Archivo"/>
              </a:rPr>
              <a:t>Visuals Depicting Trends that are Impacting the Markets and Investments</a:t>
            </a:r>
            <a:endParaRPr sz="2300">
              <a:solidFill>
                <a:schemeClr val="dk1"/>
              </a:solidFill>
              <a:latin typeface="Archivo"/>
              <a:ea typeface="Archivo"/>
              <a:cs typeface="Archivo"/>
              <a:sym typeface="Archivo"/>
            </a:endParaRPr>
          </a:p>
          <a:p>
            <a:pPr indent="0" lvl="0" marL="0" rtl="0" algn="l">
              <a:spcBef>
                <a:spcPts val="0"/>
              </a:spcBef>
              <a:spcAft>
                <a:spcPts val="0"/>
              </a:spcAft>
              <a:buNone/>
            </a:pPr>
            <a:r>
              <a:t/>
            </a:r>
            <a:endParaRPr sz="2300">
              <a:solidFill>
                <a:schemeClr val="dk1"/>
              </a:solidFill>
              <a:latin typeface="Archivo"/>
              <a:ea typeface="Archivo"/>
              <a:cs typeface="Archivo"/>
              <a:sym typeface="Archivo"/>
            </a:endParaRPr>
          </a:p>
        </p:txBody>
      </p:sp>
      <p:pic>
        <p:nvPicPr>
          <p:cNvPr id="312" name="Google Shape;312;p42"/>
          <p:cNvPicPr preferRelativeResize="0"/>
          <p:nvPr/>
        </p:nvPicPr>
        <p:blipFill>
          <a:blip r:embed="rId4">
            <a:alphaModFix/>
          </a:blip>
          <a:stretch>
            <a:fillRect/>
          </a:stretch>
        </p:blipFill>
        <p:spPr>
          <a:xfrm rot="10800000">
            <a:off x="3566450" y="1901103"/>
            <a:ext cx="2962325" cy="56075"/>
          </a:xfrm>
          <a:prstGeom prst="rect">
            <a:avLst/>
          </a:prstGeom>
          <a:noFill/>
          <a:ln>
            <a:noFill/>
          </a:ln>
        </p:spPr>
      </p:pic>
      <p:pic>
        <p:nvPicPr>
          <p:cNvPr id="313" name="Google Shape;313;p42"/>
          <p:cNvPicPr preferRelativeResize="0"/>
          <p:nvPr/>
        </p:nvPicPr>
        <p:blipFill>
          <a:blip r:embed="rId5">
            <a:alphaModFix/>
          </a:blip>
          <a:stretch>
            <a:fillRect/>
          </a:stretch>
        </p:blipFill>
        <p:spPr>
          <a:xfrm>
            <a:off x="7768175" y="4822125"/>
            <a:ext cx="1185326" cy="1616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43"/>
          <p:cNvPicPr preferRelativeResize="0"/>
          <p:nvPr/>
        </p:nvPicPr>
        <p:blipFill rotWithShape="1">
          <a:blip r:embed="rId3">
            <a:alphaModFix/>
          </a:blip>
          <a:srcRect b="0" l="5114" r="0" t="-1812"/>
          <a:stretch/>
        </p:blipFill>
        <p:spPr>
          <a:xfrm>
            <a:off x="0" y="-42325"/>
            <a:ext cx="1413576" cy="1400701"/>
          </a:xfrm>
          <a:prstGeom prst="rect">
            <a:avLst/>
          </a:prstGeom>
          <a:noFill/>
          <a:ln>
            <a:noFill/>
          </a:ln>
        </p:spPr>
      </p:pic>
      <p:sp>
        <p:nvSpPr>
          <p:cNvPr id="319" name="Google Shape;319;p43"/>
          <p:cNvSpPr txBox="1"/>
          <p:nvPr/>
        </p:nvSpPr>
        <p:spPr>
          <a:xfrm>
            <a:off x="889100" y="240050"/>
            <a:ext cx="8026200" cy="96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50">
                <a:solidFill>
                  <a:schemeClr val="dk1"/>
                </a:solidFill>
                <a:latin typeface="Archivo"/>
                <a:ea typeface="Archivo"/>
                <a:cs typeface="Archivo"/>
                <a:sym typeface="Archivo"/>
              </a:rPr>
              <a:t>Q4 S&amp;P 500 Winners &amp; Losers</a:t>
            </a:r>
            <a:endParaRPr b="1" sz="2350">
              <a:solidFill>
                <a:schemeClr val="dk1"/>
              </a:solidFill>
              <a:latin typeface="Archivo"/>
              <a:ea typeface="Archivo"/>
              <a:cs typeface="Archivo"/>
              <a:sym typeface="Archivo"/>
            </a:endParaRPr>
          </a:p>
          <a:p>
            <a:pPr indent="0" lvl="0" marL="0" rtl="0" algn="l">
              <a:lnSpc>
                <a:spcPct val="115000"/>
              </a:lnSpc>
              <a:spcBef>
                <a:spcPts val="0"/>
              </a:spcBef>
              <a:spcAft>
                <a:spcPts val="0"/>
              </a:spcAft>
              <a:buNone/>
            </a:pPr>
            <a:r>
              <a:t/>
            </a:r>
            <a:endParaRPr b="1" sz="2350">
              <a:solidFill>
                <a:schemeClr val="dk1"/>
              </a:solidFill>
              <a:latin typeface="Archivo"/>
              <a:ea typeface="Archivo"/>
              <a:cs typeface="Archivo"/>
              <a:sym typeface="Archivo"/>
            </a:endParaRPr>
          </a:p>
        </p:txBody>
      </p:sp>
      <p:pic>
        <p:nvPicPr>
          <p:cNvPr id="320" name="Google Shape;320;p43">
            <a:hlinkClick r:id="rId4"/>
          </p:cNvPr>
          <p:cNvPicPr preferRelativeResize="0"/>
          <p:nvPr/>
        </p:nvPicPr>
        <p:blipFill>
          <a:blip r:embed="rId5">
            <a:alphaModFix/>
          </a:blip>
          <a:stretch>
            <a:fillRect/>
          </a:stretch>
        </p:blipFill>
        <p:spPr>
          <a:xfrm>
            <a:off x="3603388" y="4616975"/>
            <a:ext cx="1937225" cy="297900"/>
          </a:xfrm>
          <a:prstGeom prst="rect">
            <a:avLst/>
          </a:prstGeom>
          <a:noFill/>
          <a:ln>
            <a:noFill/>
          </a:ln>
        </p:spPr>
      </p:pic>
      <p:pic>
        <p:nvPicPr>
          <p:cNvPr id="321" name="Google Shape;321;p43"/>
          <p:cNvPicPr preferRelativeResize="0"/>
          <p:nvPr/>
        </p:nvPicPr>
        <p:blipFill>
          <a:blip r:embed="rId6">
            <a:alphaModFix/>
          </a:blip>
          <a:stretch>
            <a:fillRect/>
          </a:stretch>
        </p:blipFill>
        <p:spPr>
          <a:xfrm>
            <a:off x="2020900" y="875502"/>
            <a:ext cx="5102205" cy="3652300"/>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44"/>
          <p:cNvPicPr preferRelativeResize="0"/>
          <p:nvPr/>
        </p:nvPicPr>
        <p:blipFill rotWithShape="1">
          <a:blip r:embed="rId3">
            <a:alphaModFix/>
          </a:blip>
          <a:srcRect b="0" l="5114" r="0" t="-1812"/>
          <a:stretch/>
        </p:blipFill>
        <p:spPr>
          <a:xfrm>
            <a:off x="0" y="-42325"/>
            <a:ext cx="1413576" cy="1400701"/>
          </a:xfrm>
          <a:prstGeom prst="rect">
            <a:avLst/>
          </a:prstGeom>
          <a:noFill/>
          <a:ln>
            <a:noFill/>
          </a:ln>
        </p:spPr>
      </p:pic>
      <p:sp>
        <p:nvSpPr>
          <p:cNvPr id="327" name="Google Shape;327;p44"/>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50">
                <a:solidFill>
                  <a:schemeClr val="dk1"/>
                </a:solidFill>
                <a:latin typeface="Archivo"/>
                <a:ea typeface="Archivo"/>
                <a:cs typeface="Archivo"/>
                <a:sym typeface="Archivo"/>
              </a:rPr>
              <a:t>2024 S&amp;P 500 Winners &amp; Losers</a:t>
            </a:r>
            <a:endParaRPr b="1" sz="2350">
              <a:solidFill>
                <a:srgbClr val="1D1C1D"/>
              </a:solidFill>
              <a:latin typeface="Archivo"/>
              <a:ea typeface="Archivo"/>
              <a:cs typeface="Archivo"/>
              <a:sym typeface="Archivo"/>
            </a:endParaRPr>
          </a:p>
        </p:txBody>
      </p:sp>
      <p:pic>
        <p:nvPicPr>
          <p:cNvPr id="328" name="Google Shape;328;p44">
            <a:hlinkClick r:id="rId4"/>
          </p:cNvPr>
          <p:cNvPicPr preferRelativeResize="0"/>
          <p:nvPr/>
        </p:nvPicPr>
        <p:blipFill>
          <a:blip r:embed="rId5">
            <a:alphaModFix/>
          </a:blip>
          <a:stretch>
            <a:fillRect/>
          </a:stretch>
        </p:blipFill>
        <p:spPr>
          <a:xfrm>
            <a:off x="3603388" y="4616975"/>
            <a:ext cx="1937225" cy="297900"/>
          </a:xfrm>
          <a:prstGeom prst="rect">
            <a:avLst/>
          </a:prstGeom>
          <a:noFill/>
          <a:ln>
            <a:noFill/>
          </a:ln>
        </p:spPr>
      </p:pic>
      <p:pic>
        <p:nvPicPr>
          <p:cNvPr id="329" name="Google Shape;329;p44"/>
          <p:cNvPicPr preferRelativeResize="0"/>
          <p:nvPr/>
        </p:nvPicPr>
        <p:blipFill>
          <a:blip r:embed="rId6">
            <a:alphaModFix/>
          </a:blip>
          <a:stretch>
            <a:fillRect/>
          </a:stretch>
        </p:blipFill>
        <p:spPr>
          <a:xfrm>
            <a:off x="2067562" y="875500"/>
            <a:ext cx="5008869" cy="3652300"/>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id="334" name="Google Shape;334;p45"/>
          <p:cNvPicPr preferRelativeResize="0"/>
          <p:nvPr/>
        </p:nvPicPr>
        <p:blipFill rotWithShape="1">
          <a:blip r:embed="rId3">
            <a:alphaModFix/>
          </a:blip>
          <a:srcRect b="0" l="5114" r="0" t="-1812"/>
          <a:stretch/>
        </p:blipFill>
        <p:spPr>
          <a:xfrm>
            <a:off x="0" y="-42325"/>
            <a:ext cx="1413576" cy="1400701"/>
          </a:xfrm>
          <a:prstGeom prst="rect">
            <a:avLst/>
          </a:prstGeom>
          <a:noFill/>
          <a:ln>
            <a:noFill/>
          </a:ln>
        </p:spPr>
      </p:pic>
      <p:sp>
        <p:nvSpPr>
          <p:cNvPr id="335" name="Google Shape;335;p45"/>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50">
                <a:solidFill>
                  <a:schemeClr val="dk1"/>
                </a:solidFill>
                <a:latin typeface="Archivo"/>
                <a:ea typeface="Archivo"/>
                <a:cs typeface="Archivo"/>
                <a:sym typeface="Archivo"/>
              </a:rPr>
              <a:t>Best-Performing Stocks of 2024</a:t>
            </a:r>
            <a:endParaRPr b="1" sz="2350">
              <a:solidFill>
                <a:schemeClr val="dk1"/>
              </a:solidFill>
              <a:latin typeface="Archivo"/>
              <a:ea typeface="Archivo"/>
              <a:cs typeface="Archivo"/>
              <a:sym typeface="Archivo"/>
            </a:endParaRPr>
          </a:p>
        </p:txBody>
      </p:sp>
      <p:pic>
        <p:nvPicPr>
          <p:cNvPr id="336" name="Google Shape;336;p45">
            <a:hlinkClick r:id="rId4"/>
          </p:cNvPr>
          <p:cNvPicPr preferRelativeResize="0"/>
          <p:nvPr/>
        </p:nvPicPr>
        <p:blipFill>
          <a:blip r:embed="rId5">
            <a:alphaModFix/>
          </a:blip>
          <a:stretch>
            <a:fillRect/>
          </a:stretch>
        </p:blipFill>
        <p:spPr>
          <a:xfrm>
            <a:off x="5816460" y="4374137"/>
            <a:ext cx="1937225" cy="297900"/>
          </a:xfrm>
          <a:prstGeom prst="rect">
            <a:avLst/>
          </a:prstGeom>
          <a:noFill/>
          <a:ln>
            <a:noFill/>
          </a:ln>
        </p:spPr>
      </p:pic>
      <p:pic>
        <p:nvPicPr>
          <p:cNvPr id="337" name="Google Shape;337;p45">
            <a:hlinkClick r:id="rId6"/>
          </p:cNvPr>
          <p:cNvPicPr preferRelativeResize="0"/>
          <p:nvPr/>
        </p:nvPicPr>
        <p:blipFill>
          <a:blip r:embed="rId5">
            <a:alphaModFix/>
          </a:blip>
          <a:stretch>
            <a:fillRect/>
          </a:stretch>
        </p:blipFill>
        <p:spPr>
          <a:xfrm>
            <a:off x="1322664" y="4374137"/>
            <a:ext cx="1937225" cy="297900"/>
          </a:xfrm>
          <a:prstGeom prst="rect">
            <a:avLst/>
          </a:prstGeom>
          <a:noFill/>
          <a:ln>
            <a:noFill/>
          </a:ln>
        </p:spPr>
      </p:pic>
      <p:pic>
        <p:nvPicPr>
          <p:cNvPr id="338" name="Google Shape;338;p45"/>
          <p:cNvPicPr preferRelativeResize="0"/>
          <p:nvPr/>
        </p:nvPicPr>
        <p:blipFill>
          <a:blip r:embed="rId7">
            <a:alphaModFix/>
          </a:blip>
          <a:stretch>
            <a:fillRect/>
          </a:stretch>
        </p:blipFill>
        <p:spPr>
          <a:xfrm>
            <a:off x="414088" y="862550"/>
            <a:ext cx="3754410" cy="3362074"/>
          </a:xfrm>
          <a:prstGeom prst="rect">
            <a:avLst/>
          </a:prstGeom>
          <a:noFill/>
          <a:ln>
            <a:noFill/>
          </a:ln>
          <a:effectLst>
            <a:outerShdw blurRad="200025" rotWithShape="0" algn="bl" dir="5400000" dist="19050">
              <a:srgbClr val="000000">
                <a:alpha val="10000"/>
              </a:srgbClr>
            </a:outerShdw>
          </a:effectLst>
        </p:spPr>
      </p:pic>
      <p:pic>
        <p:nvPicPr>
          <p:cNvPr id="339" name="Google Shape;339;p45"/>
          <p:cNvPicPr preferRelativeResize="0"/>
          <p:nvPr/>
        </p:nvPicPr>
        <p:blipFill>
          <a:blip r:embed="rId8">
            <a:alphaModFix/>
          </a:blip>
          <a:stretch>
            <a:fillRect/>
          </a:stretch>
        </p:blipFill>
        <p:spPr>
          <a:xfrm>
            <a:off x="4907861" y="862562"/>
            <a:ext cx="3754400" cy="3362061"/>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6"/>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50">
                <a:solidFill>
                  <a:srgbClr val="1D1C1D"/>
                </a:solidFill>
                <a:latin typeface="Archivo"/>
                <a:ea typeface="Archivo"/>
                <a:cs typeface="Archivo"/>
                <a:sym typeface="Archivo"/>
              </a:rPr>
              <a:t>Index Concentration</a:t>
            </a:r>
            <a:endParaRPr b="1" sz="3000">
              <a:solidFill>
                <a:srgbClr val="1D1C1D"/>
              </a:solidFill>
              <a:latin typeface="Archivo"/>
              <a:ea typeface="Archivo"/>
              <a:cs typeface="Archivo"/>
              <a:sym typeface="Archivo"/>
            </a:endParaRPr>
          </a:p>
        </p:txBody>
      </p:sp>
      <p:sp>
        <p:nvSpPr>
          <p:cNvPr id="345" name="Google Shape;345;p46"/>
          <p:cNvSpPr txBox="1"/>
          <p:nvPr/>
        </p:nvSpPr>
        <p:spPr>
          <a:xfrm>
            <a:off x="258525" y="932525"/>
            <a:ext cx="1918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1D1C1D"/>
                </a:solidFill>
                <a:latin typeface="Archivo"/>
                <a:ea typeface="Archivo"/>
                <a:cs typeface="Archivo"/>
                <a:sym typeface="Archivo"/>
              </a:rPr>
              <a:t>SPY Top 10 Holdings</a:t>
            </a:r>
            <a:endParaRPr b="1" sz="1200">
              <a:solidFill>
                <a:srgbClr val="1D1C1D"/>
              </a:solidFill>
              <a:latin typeface="Archivo"/>
              <a:ea typeface="Archivo"/>
              <a:cs typeface="Archivo"/>
              <a:sym typeface="Archivo"/>
            </a:endParaRPr>
          </a:p>
        </p:txBody>
      </p:sp>
      <p:sp>
        <p:nvSpPr>
          <p:cNvPr id="346" name="Google Shape;346;p46"/>
          <p:cNvSpPr txBox="1"/>
          <p:nvPr/>
        </p:nvSpPr>
        <p:spPr>
          <a:xfrm>
            <a:off x="2340750" y="932525"/>
            <a:ext cx="1918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1D1C1D"/>
                </a:solidFill>
                <a:latin typeface="Archivo"/>
                <a:ea typeface="Archivo"/>
                <a:cs typeface="Archivo"/>
                <a:sym typeface="Archivo"/>
              </a:rPr>
              <a:t>QQQ Top 10 Holdings</a:t>
            </a:r>
            <a:endParaRPr b="1" sz="1200">
              <a:solidFill>
                <a:srgbClr val="1D1C1D"/>
              </a:solidFill>
              <a:latin typeface="Archivo"/>
              <a:ea typeface="Archivo"/>
              <a:cs typeface="Archivo"/>
              <a:sym typeface="Archivo"/>
            </a:endParaRPr>
          </a:p>
        </p:txBody>
      </p:sp>
      <p:sp>
        <p:nvSpPr>
          <p:cNvPr id="347" name="Google Shape;347;p46"/>
          <p:cNvSpPr txBox="1"/>
          <p:nvPr/>
        </p:nvSpPr>
        <p:spPr>
          <a:xfrm>
            <a:off x="247550" y="3988575"/>
            <a:ext cx="1918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1D1C1D"/>
                </a:solidFill>
                <a:latin typeface="Archivo"/>
                <a:ea typeface="Archivo"/>
                <a:cs typeface="Archivo"/>
                <a:sym typeface="Archivo"/>
              </a:rPr>
              <a:t>Top 10 = 37.32% of SPY</a:t>
            </a:r>
            <a:endParaRPr sz="1200">
              <a:solidFill>
                <a:srgbClr val="1D1C1D"/>
              </a:solidFill>
              <a:latin typeface="Archivo"/>
              <a:ea typeface="Archivo"/>
              <a:cs typeface="Archivo"/>
              <a:sym typeface="Archivo"/>
            </a:endParaRPr>
          </a:p>
        </p:txBody>
      </p:sp>
      <p:sp>
        <p:nvSpPr>
          <p:cNvPr id="348" name="Google Shape;348;p46"/>
          <p:cNvSpPr txBox="1"/>
          <p:nvPr/>
        </p:nvSpPr>
        <p:spPr>
          <a:xfrm>
            <a:off x="2340750" y="3988575"/>
            <a:ext cx="1918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1D1C1D"/>
                </a:solidFill>
                <a:latin typeface="Archivo"/>
                <a:ea typeface="Archivo"/>
                <a:cs typeface="Archivo"/>
                <a:sym typeface="Archivo"/>
              </a:rPr>
              <a:t>Top 10 = 51.08% of QQQ</a:t>
            </a:r>
            <a:endParaRPr sz="1200">
              <a:solidFill>
                <a:srgbClr val="1D1C1D"/>
              </a:solidFill>
              <a:latin typeface="Archivo"/>
              <a:ea typeface="Archivo"/>
              <a:cs typeface="Archivo"/>
              <a:sym typeface="Archivo"/>
            </a:endParaRPr>
          </a:p>
        </p:txBody>
      </p:sp>
      <p:pic>
        <p:nvPicPr>
          <p:cNvPr id="349" name="Google Shape;349;p46">
            <a:hlinkClick r:id="rId3"/>
          </p:cNvPr>
          <p:cNvPicPr preferRelativeResize="0"/>
          <p:nvPr/>
        </p:nvPicPr>
        <p:blipFill>
          <a:blip r:embed="rId4">
            <a:alphaModFix/>
          </a:blip>
          <a:stretch>
            <a:fillRect/>
          </a:stretch>
        </p:blipFill>
        <p:spPr>
          <a:xfrm>
            <a:off x="5720885" y="4363375"/>
            <a:ext cx="1937225" cy="297900"/>
          </a:xfrm>
          <a:prstGeom prst="rect">
            <a:avLst/>
          </a:prstGeom>
          <a:noFill/>
          <a:ln>
            <a:noFill/>
          </a:ln>
        </p:spPr>
      </p:pic>
      <p:pic>
        <p:nvPicPr>
          <p:cNvPr id="350" name="Google Shape;350;p46">
            <a:hlinkClick r:id="rId5"/>
          </p:cNvPr>
          <p:cNvPicPr preferRelativeResize="0"/>
          <p:nvPr/>
        </p:nvPicPr>
        <p:blipFill>
          <a:blip r:embed="rId6">
            <a:alphaModFix/>
          </a:blip>
          <a:stretch>
            <a:fillRect/>
          </a:stretch>
        </p:blipFill>
        <p:spPr>
          <a:xfrm>
            <a:off x="2644200" y="4363375"/>
            <a:ext cx="1311910" cy="297900"/>
          </a:xfrm>
          <a:prstGeom prst="rect">
            <a:avLst/>
          </a:prstGeom>
          <a:noFill/>
          <a:ln>
            <a:noFill/>
          </a:ln>
        </p:spPr>
      </p:pic>
      <p:pic>
        <p:nvPicPr>
          <p:cNvPr id="351" name="Google Shape;351;p46">
            <a:hlinkClick r:id="rId7"/>
          </p:cNvPr>
          <p:cNvPicPr preferRelativeResize="0"/>
          <p:nvPr/>
        </p:nvPicPr>
        <p:blipFill>
          <a:blip r:embed="rId6">
            <a:alphaModFix/>
          </a:blip>
          <a:stretch>
            <a:fillRect/>
          </a:stretch>
        </p:blipFill>
        <p:spPr>
          <a:xfrm>
            <a:off x="561975" y="4363375"/>
            <a:ext cx="1311910" cy="297900"/>
          </a:xfrm>
          <a:prstGeom prst="rect">
            <a:avLst/>
          </a:prstGeom>
          <a:noFill/>
          <a:ln>
            <a:noFill/>
          </a:ln>
        </p:spPr>
      </p:pic>
      <p:pic>
        <p:nvPicPr>
          <p:cNvPr id="352" name="Google Shape;352;p46"/>
          <p:cNvPicPr preferRelativeResize="0"/>
          <p:nvPr/>
        </p:nvPicPr>
        <p:blipFill rotWithShape="1">
          <a:blip r:embed="rId8">
            <a:alphaModFix/>
          </a:blip>
          <a:srcRect b="0" l="1606" r="1606" t="0"/>
          <a:stretch/>
        </p:blipFill>
        <p:spPr>
          <a:xfrm>
            <a:off x="2521037" y="1307300"/>
            <a:ext cx="1569199" cy="2674031"/>
          </a:xfrm>
          <a:prstGeom prst="rect">
            <a:avLst/>
          </a:prstGeom>
          <a:noFill/>
          <a:ln>
            <a:noFill/>
          </a:ln>
          <a:effectLst>
            <a:outerShdw blurRad="200025" rotWithShape="0" algn="bl" dir="5400000" dist="19050">
              <a:srgbClr val="000000">
                <a:alpha val="10000"/>
              </a:srgbClr>
            </a:outerShdw>
          </a:effectLst>
        </p:spPr>
      </p:pic>
      <p:pic>
        <p:nvPicPr>
          <p:cNvPr id="353" name="Google Shape;353;p46"/>
          <p:cNvPicPr preferRelativeResize="0"/>
          <p:nvPr/>
        </p:nvPicPr>
        <p:blipFill rotWithShape="1">
          <a:blip r:embed="rId9">
            <a:alphaModFix/>
          </a:blip>
          <a:srcRect b="0" l="1858" r="1858" t="0"/>
          <a:stretch/>
        </p:blipFill>
        <p:spPr>
          <a:xfrm>
            <a:off x="422350" y="1307300"/>
            <a:ext cx="1569199" cy="2688054"/>
          </a:xfrm>
          <a:prstGeom prst="rect">
            <a:avLst/>
          </a:prstGeom>
          <a:noFill/>
          <a:ln>
            <a:noFill/>
          </a:ln>
          <a:effectLst>
            <a:outerShdw blurRad="200025" rotWithShape="0" algn="bl" dir="5400000" dist="19050">
              <a:srgbClr val="000000">
                <a:alpha val="10000"/>
              </a:srgbClr>
            </a:outerShdw>
          </a:effectLst>
        </p:spPr>
      </p:pic>
      <p:pic>
        <p:nvPicPr>
          <p:cNvPr id="354" name="Google Shape;354;p46"/>
          <p:cNvPicPr preferRelativeResize="0"/>
          <p:nvPr/>
        </p:nvPicPr>
        <p:blipFill rotWithShape="1">
          <a:blip r:embed="rId10">
            <a:alphaModFix/>
          </a:blip>
          <a:srcRect b="0" l="0" r="0" t="0"/>
          <a:stretch/>
        </p:blipFill>
        <p:spPr>
          <a:xfrm>
            <a:off x="4543550" y="946088"/>
            <a:ext cx="4291895" cy="3257548"/>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47"/>
          <p:cNvPicPr preferRelativeResize="0"/>
          <p:nvPr/>
        </p:nvPicPr>
        <p:blipFill rotWithShape="1">
          <a:blip r:embed="rId3">
            <a:alphaModFix/>
          </a:blip>
          <a:srcRect b="0" l="5114" r="0" t="-1812"/>
          <a:stretch/>
        </p:blipFill>
        <p:spPr>
          <a:xfrm>
            <a:off x="0" y="-42325"/>
            <a:ext cx="1413576" cy="1400701"/>
          </a:xfrm>
          <a:prstGeom prst="rect">
            <a:avLst/>
          </a:prstGeom>
          <a:noFill/>
          <a:ln>
            <a:noFill/>
          </a:ln>
        </p:spPr>
      </p:pic>
      <p:sp>
        <p:nvSpPr>
          <p:cNvPr id="360" name="Google Shape;360;p47"/>
          <p:cNvSpPr txBox="1"/>
          <p:nvPr/>
        </p:nvSpPr>
        <p:spPr>
          <a:xfrm>
            <a:off x="889100" y="240050"/>
            <a:ext cx="8026200" cy="5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50">
                <a:solidFill>
                  <a:srgbClr val="000000"/>
                </a:solidFill>
                <a:latin typeface="Archivo"/>
                <a:ea typeface="Archivo"/>
                <a:cs typeface="Archivo"/>
                <a:sym typeface="Archivo"/>
              </a:rPr>
              <a:t>Existing Home Prices &gt; New Home Prices</a:t>
            </a:r>
            <a:endParaRPr b="1" sz="2350">
              <a:solidFill>
                <a:srgbClr val="1D1C1D"/>
              </a:solidFill>
              <a:latin typeface="Archivo"/>
              <a:ea typeface="Archivo"/>
              <a:cs typeface="Archivo"/>
              <a:sym typeface="Archivo"/>
            </a:endParaRPr>
          </a:p>
        </p:txBody>
      </p:sp>
      <p:pic>
        <p:nvPicPr>
          <p:cNvPr id="361" name="Google Shape;361;p47">
            <a:hlinkClick r:id="rId4"/>
          </p:cNvPr>
          <p:cNvPicPr preferRelativeResize="0"/>
          <p:nvPr/>
        </p:nvPicPr>
        <p:blipFill>
          <a:blip r:embed="rId5">
            <a:alphaModFix/>
          </a:blip>
          <a:stretch>
            <a:fillRect/>
          </a:stretch>
        </p:blipFill>
        <p:spPr>
          <a:xfrm>
            <a:off x="3603388" y="4616975"/>
            <a:ext cx="1937225" cy="297900"/>
          </a:xfrm>
          <a:prstGeom prst="rect">
            <a:avLst/>
          </a:prstGeom>
          <a:noFill/>
          <a:ln>
            <a:noFill/>
          </a:ln>
        </p:spPr>
      </p:pic>
      <p:pic>
        <p:nvPicPr>
          <p:cNvPr id="362" name="Google Shape;362;p47"/>
          <p:cNvPicPr preferRelativeResize="0"/>
          <p:nvPr/>
        </p:nvPicPr>
        <p:blipFill>
          <a:blip r:embed="rId6">
            <a:alphaModFix/>
          </a:blip>
          <a:stretch>
            <a:fillRect/>
          </a:stretch>
        </p:blipFill>
        <p:spPr>
          <a:xfrm>
            <a:off x="1963218" y="875513"/>
            <a:ext cx="5217560" cy="3652299"/>
          </a:xfrm>
          <a:prstGeom prst="rect">
            <a:avLst/>
          </a:prstGeom>
          <a:noFill/>
          <a:ln>
            <a:noFill/>
          </a:ln>
          <a:effectLst>
            <a:outerShdw blurRad="200025" rotWithShape="0" algn="bl" dir="5400000" dist="19050">
              <a:srgbClr val="000000">
                <a:alpha val="10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8FC"/>
        </a:solidFill>
      </p:bgPr>
    </p:bg>
    <p:spTree>
      <p:nvGrpSpPr>
        <p:cNvPr id="366" name="Shape 366"/>
        <p:cNvGrpSpPr/>
        <p:nvPr/>
      </p:nvGrpSpPr>
      <p:grpSpPr>
        <a:xfrm>
          <a:off x="0" y="0"/>
          <a:ext cx="0" cy="0"/>
          <a:chOff x="0" y="0"/>
          <a:chExt cx="0" cy="0"/>
        </a:xfrm>
      </p:grpSpPr>
      <p:pic>
        <p:nvPicPr>
          <p:cNvPr id="367" name="Google Shape;367;p48"/>
          <p:cNvPicPr preferRelativeResize="0"/>
          <p:nvPr/>
        </p:nvPicPr>
        <p:blipFill rotWithShape="1">
          <a:blip r:embed="rId3">
            <a:alphaModFix/>
          </a:blip>
          <a:srcRect b="0" l="27752" r="1032" t="0"/>
          <a:stretch/>
        </p:blipFill>
        <p:spPr>
          <a:xfrm>
            <a:off x="4624650" y="0"/>
            <a:ext cx="4530074" cy="5143499"/>
          </a:xfrm>
          <a:prstGeom prst="rect">
            <a:avLst/>
          </a:prstGeom>
          <a:noFill/>
          <a:ln>
            <a:noFill/>
          </a:ln>
        </p:spPr>
      </p:pic>
      <p:pic>
        <p:nvPicPr>
          <p:cNvPr id="368" name="Google Shape;368;p48"/>
          <p:cNvPicPr preferRelativeResize="0"/>
          <p:nvPr/>
        </p:nvPicPr>
        <p:blipFill>
          <a:blip r:embed="rId4">
            <a:alphaModFix/>
          </a:blip>
          <a:stretch>
            <a:fillRect/>
          </a:stretch>
        </p:blipFill>
        <p:spPr>
          <a:xfrm>
            <a:off x="554746" y="1469100"/>
            <a:ext cx="3371994" cy="459865"/>
          </a:xfrm>
          <a:prstGeom prst="rect">
            <a:avLst/>
          </a:prstGeom>
          <a:noFill/>
          <a:ln>
            <a:noFill/>
          </a:ln>
        </p:spPr>
      </p:pic>
      <p:sp>
        <p:nvSpPr>
          <p:cNvPr id="369" name="Google Shape;369;p48"/>
          <p:cNvSpPr txBox="1"/>
          <p:nvPr/>
        </p:nvSpPr>
        <p:spPr>
          <a:xfrm>
            <a:off x="470750" y="3837250"/>
            <a:ext cx="5736000" cy="831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chemeClr val="dk1"/>
                </a:solidFill>
                <a:latin typeface="Archivo"/>
                <a:ea typeface="Archivo"/>
                <a:cs typeface="Archivo"/>
                <a:sym typeface="Archivo"/>
              </a:rPr>
              <a:t>YCharts is not registered with the U.S. Securities and Exchange Commission (or with the securities regulatory authority or </a:t>
            </a:r>
            <a:br>
              <a:rPr lang="en" sz="750">
                <a:solidFill>
                  <a:schemeClr val="dk1"/>
                </a:solidFill>
                <a:latin typeface="Archivo"/>
                <a:ea typeface="Archivo"/>
                <a:cs typeface="Archivo"/>
                <a:sym typeface="Archivo"/>
              </a:rPr>
            </a:br>
            <a:r>
              <a:rPr lang="en" sz="750">
                <a:solidFill>
                  <a:schemeClr val="dk1"/>
                </a:solidFill>
                <a:latin typeface="Archivo"/>
                <a:ea typeface="Archivo"/>
                <a:cs typeface="Archivo"/>
                <a:sym typeface="Archivo"/>
              </a:rPr>
              <a:t>body of any state or any other jurisdiction) as an investment adviser, broker-dealer or in any other capacity, and does not purport </a:t>
            </a:r>
            <a:br>
              <a:rPr lang="en" sz="750">
                <a:solidFill>
                  <a:schemeClr val="dk1"/>
                </a:solidFill>
                <a:latin typeface="Archivo"/>
                <a:ea typeface="Archivo"/>
                <a:cs typeface="Archivo"/>
                <a:sym typeface="Archivo"/>
              </a:rPr>
            </a:br>
            <a:r>
              <a:rPr lang="en" sz="750">
                <a:solidFill>
                  <a:schemeClr val="dk1"/>
                </a:solidFill>
                <a:latin typeface="Archivo"/>
                <a:ea typeface="Archivo"/>
                <a:cs typeface="Archivo"/>
                <a:sym typeface="Archivo"/>
              </a:rPr>
              <a:t>to provide investment advice or make investment recommendations by or through the Content found on the Site or otherwise. The</a:t>
            </a:r>
            <a:br>
              <a:rPr lang="en" sz="750">
                <a:solidFill>
                  <a:schemeClr val="dk1"/>
                </a:solidFill>
                <a:latin typeface="Archivo"/>
                <a:ea typeface="Archivo"/>
                <a:cs typeface="Archivo"/>
                <a:sym typeface="Archivo"/>
              </a:rPr>
            </a:br>
            <a:r>
              <a:rPr lang="en" sz="750">
                <a:solidFill>
                  <a:schemeClr val="dk1"/>
                </a:solidFill>
                <a:latin typeface="Archivo"/>
                <a:ea typeface="Archivo"/>
                <a:cs typeface="Archivo"/>
                <a:sym typeface="Archivo"/>
              </a:rPr>
              <a:t>Site and the Content are provided for the sole purpose of enabling you to conduct investment research. Other uses of the Site and the Content are expressly prohibited.  Full disclosure https://ycharts.com/about/disclosure</a:t>
            </a:r>
            <a:endParaRPr sz="750">
              <a:solidFill>
                <a:schemeClr val="dk1"/>
              </a:solidFill>
              <a:latin typeface="Archivo"/>
              <a:ea typeface="Archivo"/>
              <a:cs typeface="Archivo"/>
              <a:sym typeface="Archivo"/>
            </a:endParaRPr>
          </a:p>
        </p:txBody>
      </p:sp>
      <p:cxnSp>
        <p:nvCxnSpPr>
          <p:cNvPr id="370" name="Google Shape;370;p48"/>
          <p:cNvCxnSpPr/>
          <p:nvPr/>
        </p:nvCxnSpPr>
        <p:spPr>
          <a:xfrm>
            <a:off x="526811" y="3754470"/>
            <a:ext cx="4203900" cy="0"/>
          </a:xfrm>
          <a:prstGeom prst="straightConnector1">
            <a:avLst/>
          </a:prstGeom>
          <a:noFill/>
          <a:ln cap="flat" cmpd="sng" w="28575">
            <a:solidFill>
              <a:srgbClr val="0082E8"/>
            </a:solidFill>
            <a:prstDash val="solid"/>
            <a:round/>
            <a:headEnd len="med" w="med" type="none"/>
            <a:tailEnd len="med" w="med" type="none"/>
          </a:ln>
        </p:spPr>
      </p:cxnSp>
      <p:sp>
        <p:nvSpPr>
          <p:cNvPr id="371" name="Google Shape;371;p48"/>
          <p:cNvSpPr txBox="1"/>
          <p:nvPr/>
        </p:nvSpPr>
        <p:spPr>
          <a:xfrm>
            <a:off x="548375" y="2304250"/>
            <a:ext cx="3384600" cy="94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uFill>
                  <a:noFill/>
                </a:uFill>
                <a:latin typeface="Archivo"/>
                <a:ea typeface="Archivo"/>
                <a:cs typeface="Archivo"/>
                <a:sym typeface="Archivo"/>
                <a:hlinkClick r:id="rId5">
                  <a:extLst>
                    <a:ext uri="{A12FA001-AC4F-418D-AE19-62706E023703}">
                      <ahyp:hlinkClr val="tx"/>
                    </a:ext>
                  </a:extLst>
                </a:hlinkClick>
              </a:rPr>
              <a:t>        Start a Free Trial</a:t>
            </a:r>
            <a:br>
              <a:rPr b="1" lang="en">
                <a:solidFill>
                  <a:srgbClr val="0082E8"/>
                </a:solidFill>
                <a:latin typeface="Archivo"/>
                <a:ea typeface="Archivo"/>
                <a:cs typeface="Archivo"/>
                <a:sym typeface="Archivo"/>
              </a:rPr>
            </a:br>
            <a:br>
              <a:rPr b="1" lang="en">
                <a:solidFill>
                  <a:srgbClr val="0082E8"/>
                </a:solidFill>
                <a:latin typeface="Archivo"/>
                <a:ea typeface="Archivo"/>
                <a:cs typeface="Archivo"/>
                <a:sym typeface="Archivo"/>
              </a:rPr>
            </a:br>
            <a:r>
              <a:rPr b="1" lang="en">
                <a:solidFill>
                  <a:schemeClr val="accent1"/>
                </a:solidFill>
                <a:uFill>
                  <a:noFill/>
                </a:uFill>
                <a:latin typeface="Archivo"/>
                <a:ea typeface="Archivo"/>
                <a:cs typeface="Archivo"/>
                <a:sym typeface="Archivo"/>
                <a:hlinkClick r:id="rId6">
                  <a:extLst>
                    <a:ext uri="{A12FA001-AC4F-418D-AE19-62706E023703}">
                      <ahyp:hlinkClr val="tx"/>
                    </a:ext>
                  </a:extLst>
                </a:hlinkClick>
              </a:rPr>
              <a:t>        Book a Demo</a:t>
            </a:r>
            <a:endParaRPr b="1">
              <a:solidFill>
                <a:schemeClr val="accent1"/>
              </a:solidFill>
              <a:latin typeface="Archivo"/>
              <a:ea typeface="Archivo"/>
              <a:cs typeface="Archivo"/>
              <a:sym typeface="Archivo"/>
            </a:endParaRPr>
          </a:p>
        </p:txBody>
      </p:sp>
      <p:pic>
        <p:nvPicPr>
          <p:cNvPr id="372" name="Google Shape;372;p48">
            <a:hlinkClick r:id="rId7"/>
          </p:cNvPr>
          <p:cNvPicPr preferRelativeResize="0"/>
          <p:nvPr/>
        </p:nvPicPr>
        <p:blipFill>
          <a:blip r:embed="rId8">
            <a:alphaModFix/>
          </a:blip>
          <a:stretch>
            <a:fillRect/>
          </a:stretch>
        </p:blipFill>
        <p:spPr>
          <a:xfrm>
            <a:off x="557761" y="2815598"/>
            <a:ext cx="239037" cy="222565"/>
          </a:xfrm>
          <a:prstGeom prst="rect">
            <a:avLst/>
          </a:prstGeom>
          <a:noFill/>
          <a:ln>
            <a:noFill/>
          </a:ln>
        </p:spPr>
      </p:pic>
      <p:pic>
        <p:nvPicPr>
          <p:cNvPr id="373" name="Google Shape;373;p48">
            <a:hlinkClick r:id="rId9"/>
          </p:cNvPr>
          <p:cNvPicPr preferRelativeResize="0"/>
          <p:nvPr/>
        </p:nvPicPr>
        <p:blipFill>
          <a:blip r:embed="rId10">
            <a:alphaModFix/>
          </a:blip>
          <a:stretch>
            <a:fillRect/>
          </a:stretch>
        </p:blipFill>
        <p:spPr>
          <a:xfrm>
            <a:off x="548375" y="2417063"/>
            <a:ext cx="248425" cy="18676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